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60" r:id="rId2"/>
    <p:sldId id="261" r:id="rId3"/>
    <p:sldId id="299" r:id="rId4"/>
    <p:sldId id="272" r:id="rId5"/>
    <p:sldId id="274" r:id="rId6"/>
    <p:sldId id="273" r:id="rId7"/>
    <p:sldId id="275" r:id="rId8"/>
    <p:sldId id="276" r:id="rId9"/>
    <p:sldId id="296" r:id="rId10"/>
    <p:sldId id="290" r:id="rId11"/>
    <p:sldId id="297" r:id="rId12"/>
    <p:sldId id="291" r:id="rId13"/>
    <p:sldId id="292" r:id="rId14"/>
    <p:sldId id="293" r:id="rId15"/>
    <p:sldId id="295" r:id="rId16"/>
    <p:sldId id="278" r:id="rId17"/>
    <p:sldId id="256" r:id="rId18"/>
    <p:sldId id="267" r:id="rId19"/>
    <p:sldId id="266" r:id="rId20"/>
    <p:sldId id="279" r:id="rId21"/>
    <p:sldId id="287" r:id="rId22"/>
    <p:sldId id="285" r:id="rId23"/>
    <p:sldId id="286" r:id="rId24"/>
    <p:sldId id="265" r:id="rId25"/>
    <p:sldId id="298" r:id="rId26"/>
    <p:sldId id="300" r:id="rId27"/>
  </p:sldIdLst>
  <p:sldSz cx="35172650" cy="21383625"/>
  <p:notesSz cx="6797675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F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6538" autoAdjust="0"/>
  </p:normalViewPr>
  <p:slideViewPr>
    <p:cSldViewPr snapToGrid="0">
      <p:cViewPr varScale="1">
        <p:scale>
          <a:sx n="28" d="100"/>
          <a:sy n="28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D3A76-ED46-40FD-9B71-09B76469D531}" type="datetimeFigureOut">
              <a:rPr lang="cs-CZ" smtClean="0"/>
              <a:t>12.10.2022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58813" y="1233488"/>
            <a:ext cx="5480050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79768" y="4751219"/>
            <a:ext cx="543814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8319F-CDF8-4DD0-B469-096917BA798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8663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22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6966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23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264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96581" y="3499590"/>
            <a:ext cx="26379488" cy="7444669"/>
          </a:xfrm>
        </p:spPr>
        <p:txBody>
          <a:bodyPr anchor="b"/>
          <a:lstStyle>
            <a:lvl1pPr algn="ctr">
              <a:defRPr sz="17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96581" y="11231355"/>
            <a:ext cx="26379488" cy="5162758"/>
          </a:xfrm>
        </p:spPr>
        <p:txBody>
          <a:bodyPr/>
          <a:lstStyle>
            <a:lvl1pPr marL="0" indent="0" algn="ctr">
              <a:buNone/>
              <a:defRPr sz="6924"/>
            </a:lvl1pPr>
            <a:lvl2pPr marL="1318976" indent="0" algn="ctr">
              <a:buNone/>
              <a:defRPr sz="5770"/>
            </a:lvl2pPr>
            <a:lvl3pPr marL="2637953" indent="0" algn="ctr">
              <a:buNone/>
              <a:defRPr sz="5193"/>
            </a:lvl3pPr>
            <a:lvl4pPr marL="3956929" indent="0" algn="ctr">
              <a:buNone/>
              <a:defRPr sz="4616"/>
            </a:lvl4pPr>
            <a:lvl5pPr marL="5275905" indent="0" algn="ctr">
              <a:buNone/>
              <a:defRPr sz="4616"/>
            </a:lvl5pPr>
            <a:lvl6pPr marL="6594881" indent="0" algn="ctr">
              <a:buNone/>
              <a:defRPr sz="4616"/>
            </a:lvl6pPr>
            <a:lvl7pPr marL="7913858" indent="0" algn="ctr">
              <a:buNone/>
              <a:defRPr sz="4616"/>
            </a:lvl7pPr>
            <a:lvl8pPr marL="9232834" indent="0" algn="ctr">
              <a:buNone/>
              <a:defRPr sz="4616"/>
            </a:lvl8pPr>
            <a:lvl9pPr marL="10551810" indent="0" algn="ctr">
              <a:buNone/>
              <a:defRPr sz="46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5191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26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170427" y="1138480"/>
            <a:ext cx="7584103" cy="18121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18120" y="1138480"/>
            <a:ext cx="22312650" cy="18121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046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37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9800" y="5331060"/>
            <a:ext cx="30336411" cy="8894992"/>
          </a:xfrm>
        </p:spPr>
        <p:txBody>
          <a:bodyPr anchor="b"/>
          <a:lstStyle>
            <a:lvl1pPr>
              <a:defRPr sz="17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9800" y="14310202"/>
            <a:ext cx="30336411" cy="4677666"/>
          </a:xfrm>
        </p:spPr>
        <p:txBody>
          <a:bodyPr/>
          <a:lstStyle>
            <a:lvl1pPr marL="0" indent="0">
              <a:buNone/>
              <a:defRPr sz="6924">
                <a:solidFill>
                  <a:schemeClr val="tx1">
                    <a:tint val="75000"/>
                  </a:schemeClr>
                </a:solidFill>
              </a:defRPr>
            </a:lvl1pPr>
            <a:lvl2pPr marL="1318976" indent="0">
              <a:buNone/>
              <a:defRPr sz="5770">
                <a:solidFill>
                  <a:schemeClr val="tx1">
                    <a:tint val="75000"/>
                  </a:schemeClr>
                </a:solidFill>
              </a:defRPr>
            </a:lvl2pPr>
            <a:lvl3pPr marL="2637953" indent="0">
              <a:buNone/>
              <a:defRPr sz="5193">
                <a:solidFill>
                  <a:schemeClr val="tx1">
                    <a:tint val="75000"/>
                  </a:schemeClr>
                </a:solidFill>
              </a:defRPr>
            </a:lvl3pPr>
            <a:lvl4pPr marL="3956929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4pPr>
            <a:lvl5pPr marL="5275905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5pPr>
            <a:lvl6pPr marL="6594881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6pPr>
            <a:lvl7pPr marL="7913858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7pPr>
            <a:lvl8pPr marL="9232834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8pPr>
            <a:lvl9pPr marL="10551810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082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18120" y="5692400"/>
            <a:ext cx="14948376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806154" y="5692400"/>
            <a:ext cx="14948376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90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1" y="1138482"/>
            <a:ext cx="30336411" cy="4133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22702" y="5241960"/>
            <a:ext cx="14879678" cy="2569003"/>
          </a:xfrm>
        </p:spPr>
        <p:txBody>
          <a:bodyPr anchor="b"/>
          <a:lstStyle>
            <a:lvl1pPr marL="0" indent="0">
              <a:buNone/>
              <a:defRPr sz="6924" b="1"/>
            </a:lvl1pPr>
            <a:lvl2pPr marL="1318976" indent="0">
              <a:buNone/>
              <a:defRPr sz="5770" b="1"/>
            </a:lvl2pPr>
            <a:lvl3pPr marL="2637953" indent="0">
              <a:buNone/>
              <a:defRPr sz="5193" b="1"/>
            </a:lvl3pPr>
            <a:lvl4pPr marL="3956929" indent="0">
              <a:buNone/>
              <a:defRPr sz="4616" b="1"/>
            </a:lvl4pPr>
            <a:lvl5pPr marL="5275905" indent="0">
              <a:buNone/>
              <a:defRPr sz="4616" b="1"/>
            </a:lvl5pPr>
            <a:lvl6pPr marL="6594881" indent="0">
              <a:buNone/>
              <a:defRPr sz="4616" b="1"/>
            </a:lvl6pPr>
            <a:lvl7pPr marL="7913858" indent="0">
              <a:buNone/>
              <a:defRPr sz="4616" b="1"/>
            </a:lvl7pPr>
            <a:lvl8pPr marL="9232834" indent="0">
              <a:buNone/>
              <a:defRPr sz="4616" b="1"/>
            </a:lvl8pPr>
            <a:lvl9pPr marL="10551810" indent="0">
              <a:buNone/>
              <a:defRPr sz="46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22702" y="7810963"/>
            <a:ext cx="14879678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806154" y="5241960"/>
            <a:ext cx="14952957" cy="2569003"/>
          </a:xfrm>
        </p:spPr>
        <p:txBody>
          <a:bodyPr anchor="b"/>
          <a:lstStyle>
            <a:lvl1pPr marL="0" indent="0">
              <a:buNone/>
              <a:defRPr sz="6924" b="1"/>
            </a:lvl1pPr>
            <a:lvl2pPr marL="1318976" indent="0">
              <a:buNone/>
              <a:defRPr sz="5770" b="1"/>
            </a:lvl2pPr>
            <a:lvl3pPr marL="2637953" indent="0">
              <a:buNone/>
              <a:defRPr sz="5193" b="1"/>
            </a:lvl3pPr>
            <a:lvl4pPr marL="3956929" indent="0">
              <a:buNone/>
              <a:defRPr sz="4616" b="1"/>
            </a:lvl4pPr>
            <a:lvl5pPr marL="5275905" indent="0">
              <a:buNone/>
              <a:defRPr sz="4616" b="1"/>
            </a:lvl5pPr>
            <a:lvl6pPr marL="6594881" indent="0">
              <a:buNone/>
              <a:defRPr sz="4616" b="1"/>
            </a:lvl6pPr>
            <a:lvl7pPr marL="7913858" indent="0">
              <a:buNone/>
              <a:defRPr sz="4616" b="1"/>
            </a:lvl7pPr>
            <a:lvl8pPr marL="9232834" indent="0">
              <a:buNone/>
              <a:defRPr sz="4616" b="1"/>
            </a:lvl8pPr>
            <a:lvl9pPr marL="10551810" indent="0">
              <a:buNone/>
              <a:defRPr sz="46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806154" y="7810963"/>
            <a:ext cx="14952957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1393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0468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9070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2" y="1425575"/>
            <a:ext cx="11344094" cy="4989513"/>
          </a:xfrm>
        </p:spPr>
        <p:txBody>
          <a:bodyPr anchor="b"/>
          <a:lstStyle>
            <a:lvl1pPr>
              <a:defRPr sz="92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52957" y="3078847"/>
            <a:ext cx="17806154" cy="15196234"/>
          </a:xfrm>
        </p:spPr>
        <p:txBody>
          <a:bodyPr/>
          <a:lstStyle>
            <a:lvl1pPr>
              <a:defRPr sz="9232"/>
            </a:lvl1pPr>
            <a:lvl2pPr>
              <a:defRPr sz="8078"/>
            </a:lvl2pPr>
            <a:lvl3pPr>
              <a:defRPr sz="6924"/>
            </a:lvl3pPr>
            <a:lvl4pPr>
              <a:defRPr sz="5770"/>
            </a:lvl4pPr>
            <a:lvl5pPr>
              <a:defRPr sz="5770"/>
            </a:lvl5pPr>
            <a:lvl6pPr>
              <a:defRPr sz="5770"/>
            </a:lvl6pPr>
            <a:lvl7pPr>
              <a:defRPr sz="5770"/>
            </a:lvl7pPr>
            <a:lvl8pPr>
              <a:defRPr sz="5770"/>
            </a:lvl8pPr>
            <a:lvl9pPr>
              <a:defRPr sz="57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22702" y="6415088"/>
            <a:ext cx="11344094" cy="11884743"/>
          </a:xfrm>
        </p:spPr>
        <p:txBody>
          <a:bodyPr/>
          <a:lstStyle>
            <a:lvl1pPr marL="0" indent="0">
              <a:buNone/>
              <a:defRPr sz="4616"/>
            </a:lvl1pPr>
            <a:lvl2pPr marL="1318976" indent="0">
              <a:buNone/>
              <a:defRPr sz="4039"/>
            </a:lvl2pPr>
            <a:lvl3pPr marL="2637953" indent="0">
              <a:buNone/>
              <a:defRPr sz="3462"/>
            </a:lvl3pPr>
            <a:lvl4pPr marL="3956929" indent="0">
              <a:buNone/>
              <a:defRPr sz="2885"/>
            </a:lvl4pPr>
            <a:lvl5pPr marL="5275905" indent="0">
              <a:buNone/>
              <a:defRPr sz="2885"/>
            </a:lvl5pPr>
            <a:lvl6pPr marL="6594881" indent="0">
              <a:buNone/>
              <a:defRPr sz="2885"/>
            </a:lvl6pPr>
            <a:lvl7pPr marL="7913858" indent="0">
              <a:buNone/>
              <a:defRPr sz="2885"/>
            </a:lvl7pPr>
            <a:lvl8pPr marL="9232834" indent="0">
              <a:buNone/>
              <a:defRPr sz="2885"/>
            </a:lvl8pPr>
            <a:lvl9pPr marL="10551810" indent="0">
              <a:buNone/>
              <a:defRPr sz="2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46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2" y="1425575"/>
            <a:ext cx="11344094" cy="4989513"/>
          </a:xfrm>
        </p:spPr>
        <p:txBody>
          <a:bodyPr anchor="b"/>
          <a:lstStyle>
            <a:lvl1pPr>
              <a:defRPr sz="92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952957" y="3078847"/>
            <a:ext cx="17806154" cy="15196234"/>
          </a:xfrm>
        </p:spPr>
        <p:txBody>
          <a:bodyPr anchor="t"/>
          <a:lstStyle>
            <a:lvl1pPr marL="0" indent="0">
              <a:buNone/>
              <a:defRPr sz="9232"/>
            </a:lvl1pPr>
            <a:lvl2pPr marL="1318976" indent="0">
              <a:buNone/>
              <a:defRPr sz="8078"/>
            </a:lvl2pPr>
            <a:lvl3pPr marL="2637953" indent="0">
              <a:buNone/>
              <a:defRPr sz="6924"/>
            </a:lvl3pPr>
            <a:lvl4pPr marL="3956929" indent="0">
              <a:buNone/>
              <a:defRPr sz="5770"/>
            </a:lvl4pPr>
            <a:lvl5pPr marL="5275905" indent="0">
              <a:buNone/>
              <a:defRPr sz="5770"/>
            </a:lvl5pPr>
            <a:lvl6pPr marL="6594881" indent="0">
              <a:buNone/>
              <a:defRPr sz="5770"/>
            </a:lvl6pPr>
            <a:lvl7pPr marL="7913858" indent="0">
              <a:buNone/>
              <a:defRPr sz="5770"/>
            </a:lvl7pPr>
            <a:lvl8pPr marL="9232834" indent="0">
              <a:buNone/>
              <a:defRPr sz="5770"/>
            </a:lvl8pPr>
            <a:lvl9pPr marL="10551810" indent="0">
              <a:buNone/>
              <a:defRPr sz="57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22702" y="6415088"/>
            <a:ext cx="11344094" cy="11884743"/>
          </a:xfrm>
        </p:spPr>
        <p:txBody>
          <a:bodyPr/>
          <a:lstStyle>
            <a:lvl1pPr marL="0" indent="0">
              <a:buNone/>
              <a:defRPr sz="4616"/>
            </a:lvl1pPr>
            <a:lvl2pPr marL="1318976" indent="0">
              <a:buNone/>
              <a:defRPr sz="4039"/>
            </a:lvl2pPr>
            <a:lvl3pPr marL="2637953" indent="0">
              <a:buNone/>
              <a:defRPr sz="3462"/>
            </a:lvl3pPr>
            <a:lvl4pPr marL="3956929" indent="0">
              <a:buNone/>
              <a:defRPr sz="2885"/>
            </a:lvl4pPr>
            <a:lvl5pPr marL="5275905" indent="0">
              <a:buNone/>
              <a:defRPr sz="2885"/>
            </a:lvl5pPr>
            <a:lvl6pPr marL="6594881" indent="0">
              <a:buNone/>
              <a:defRPr sz="2885"/>
            </a:lvl6pPr>
            <a:lvl7pPr marL="7913858" indent="0">
              <a:buNone/>
              <a:defRPr sz="2885"/>
            </a:lvl7pPr>
            <a:lvl8pPr marL="9232834" indent="0">
              <a:buNone/>
              <a:defRPr sz="2885"/>
            </a:lvl8pPr>
            <a:lvl9pPr marL="10551810" indent="0">
              <a:buNone/>
              <a:defRPr sz="2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9627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18120" y="1138482"/>
            <a:ext cx="30336411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8120" y="5692400"/>
            <a:ext cx="30336411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18120" y="19819454"/>
            <a:ext cx="7913846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0914D-9757-43FE-8FE9-E8F91AA6F270}" type="datetimeFigureOut">
              <a:rPr lang="en-IN" smtClean="0"/>
              <a:t>12-10-2022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50941" y="19819454"/>
            <a:ext cx="11870769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840684" y="19819454"/>
            <a:ext cx="7913846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83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637953" rtl="0" eaLnBrk="1" latinLnBrk="0" hangingPunct="1">
        <a:lnSpc>
          <a:spcPct val="90000"/>
        </a:lnSpc>
        <a:spcBef>
          <a:spcPct val="0"/>
        </a:spcBef>
        <a:buNone/>
        <a:defRPr sz="126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59488" indent="-659488" algn="l" defTabSz="2637953" rtl="0" eaLnBrk="1" latinLnBrk="0" hangingPunct="1">
        <a:lnSpc>
          <a:spcPct val="90000"/>
        </a:lnSpc>
        <a:spcBef>
          <a:spcPts val="2885"/>
        </a:spcBef>
        <a:buFont typeface="Arial" panose="020B0604020202020204" pitchFamily="34" charset="0"/>
        <a:buChar char="•"/>
        <a:defRPr sz="8078" kern="1200">
          <a:solidFill>
            <a:schemeClr val="tx1"/>
          </a:solidFill>
          <a:latin typeface="+mn-lt"/>
          <a:ea typeface="+mn-ea"/>
          <a:cs typeface="+mn-cs"/>
        </a:defRPr>
      </a:lvl1pPr>
      <a:lvl2pPr marL="1978464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6924" kern="1200">
          <a:solidFill>
            <a:schemeClr val="tx1"/>
          </a:solidFill>
          <a:latin typeface="+mn-lt"/>
          <a:ea typeface="+mn-ea"/>
          <a:cs typeface="+mn-cs"/>
        </a:defRPr>
      </a:lvl2pPr>
      <a:lvl3pPr marL="3297441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770" kern="1200">
          <a:solidFill>
            <a:schemeClr val="tx1"/>
          </a:solidFill>
          <a:latin typeface="+mn-lt"/>
          <a:ea typeface="+mn-ea"/>
          <a:cs typeface="+mn-cs"/>
        </a:defRPr>
      </a:lvl3pPr>
      <a:lvl4pPr marL="4616417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4pPr>
      <a:lvl5pPr marL="5935393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5pPr>
      <a:lvl6pPr marL="7254370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6pPr>
      <a:lvl7pPr marL="8573346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7pPr>
      <a:lvl8pPr marL="9892322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8pPr>
      <a:lvl9pPr marL="11211298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1pPr>
      <a:lvl2pPr marL="1318976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2pPr>
      <a:lvl3pPr marL="2637953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3pPr>
      <a:lvl4pPr marL="3956929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4pPr>
      <a:lvl5pPr marL="5275905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5pPr>
      <a:lvl6pPr marL="6594881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6pPr>
      <a:lvl7pPr marL="7913858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7pPr>
      <a:lvl8pPr marL="9232834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8pPr>
      <a:lvl9pPr marL="10551810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ashwin.ramaswamy.92@gmail.com" TargetMode="External"/><Relationship Id="rId2" Type="http://schemas.openxmlformats.org/officeDocument/2006/relationships/hyperlink" Target="mailto:kalvas@kss.zcu.cz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slater.59@osu.edu" TargetMode="External"/><Relationship Id="rId4" Type="http://schemas.openxmlformats.org/officeDocument/2006/relationships/hyperlink" Target="mailto:a.sanders.jackson@gmail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11592232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1500" b="1" i="1" dirty="0" err="1"/>
              <a:t>Jak</a:t>
            </a:r>
            <a:r>
              <a:rPr lang="en-US" sz="11500" b="1" i="1" dirty="0"/>
              <a:t> </a:t>
            </a:r>
            <a:r>
              <a:rPr lang="en-US" sz="11500" b="1" i="1" dirty="0" err="1"/>
              <a:t>komplexita</a:t>
            </a:r>
            <a:r>
              <a:rPr lang="en-US" sz="11500" b="1" i="1" dirty="0"/>
              <a:t> </a:t>
            </a:r>
            <a:r>
              <a:rPr lang="en-US" sz="11500" b="1" i="1" dirty="0" err="1"/>
              <a:t>veřejné</a:t>
            </a:r>
            <a:r>
              <a:rPr lang="en-US" sz="11500" b="1" i="1" dirty="0"/>
              <a:t> </a:t>
            </a:r>
            <a:r>
              <a:rPr lang="en-US" sz="11500" b="1" i="1" dirty="0" err="1"/>
              <a:t>debaty</a:t>
            </a:r>
            <a:r>
              <a:rPr lang="en-US" sz="11500" b="1" i="1" dirty="0"/>
              <a:t>, </a:t>
            </a:r>
            <a:r>
              <a:rPr lang="en-US" sz="11500" b="1" i="1" dirty="0" err="1"/>
              <a:t>názorová</a:t>
            </a:r>
            <a:r>
              <a:rPr lang="en-US" sz="11500" b="1" i="1" dirty="0"/>
              <a:t> </a:t>
            </a:r>
            <a:r>
              <a:rPr lang="en-US" sz="11500" b="1" i="1" dirty="0" err="1"/>
              <a:t>otevřenost</a:t>
            </a:r>
            <a:r>
              <a:rPr lang="en-US" sz="11500" b="1" i="1" dirty="0"/>
              <a:t> a </a:t>
            </a:r>
            <a:r>
              <a:rPr lang="en-US" sz="11500" b="1" i="1" dirty="0" err="1"/>
              <a:t>důraz</a:t>
            </a:r>
            <a:r>
              <a:rPr lang="en-US" sz="11500" b="1" i="1" dirty="0"/>
              <a:t> </a:t>
            </a:r>
            <a:r>
              <a:rPr lang="en-US" sz="11500" b="1" i="1" dirty="0" err="1"/>
              <a:t>na</a:t>
            </a:r>
            <a:r>
              <a:rPr lang="en-US" sz="11500" b="1" i="1" dirty="0"/>
              <a:t> </a:t>
            </a:r>
            <a:r>
              <a:rPr lang="en-US" sz="11500" b="1" i="1" dirty="0" err="1"/>
              <a:t>světonázor</a:t>
            </a:r>
            <a:r>
              <a:rPr lang="en-US" sz="11500" b="1" i="1" dirty="0"/>
              <a:t> </a:t>
            </a:r>
            <a:r>
              <a:rPr lang="en-US" sz="11500" b="1" i="1" dirty="0" err="1"/>
              <a:t>ovlivňují</a:t>
            </a:r>
            <a:r>
              <a:rPr lang="en-US" sz="11500" b="1" i="1" dirty="0"/>
              <a:t> </a:t>
            </a:r>
            <a:r>
              <a:rPr lang="en-US" sz="11500" b="1" i="1" dirty="0" err="1"/>
              <a:t>polarizaci</a:t>
            </a:r>
            <a:r>
              <a:rPr lang="en-US" sz="11500" b="1" i="1" dirty="0"/>
              <a:t> </a:t>
            </a:r>
            <a:r>
              <a:rPr lang="en-US" sz="11500" b="1" i="1" dirty="0" err="1"/>
              <a:t>veřejné</a:t>
            </a:r>
            <a:r>
              <a:rPr lang="en-US" sz="11500" b="1" i="1" dirty="0"/>
              <a:t> </a:t>
            </a:r>
            <a:r>
              <a:rPr lang="en-US" sz="11500" b="1" i="1" dirty="0" err="1"/>
              <a:t>sféry</a:t>
            </a:r>
            <a:r>
              <a:rPr lang="en-US" sz="11500" b="1" i="1" dirty="0"/>
              <a:t>?</a:t>
            </a:r>
            <a:endParaRPr lang="cs-CZ" sz="11500" b="1" i="1" dirty="0" smtClean="0"/>
          </a:p>
          <a:p>
            <a:pPr marL="0" indent="0" algn="ctr">
              <a:buNone/>
            </a:pPr>
            <a:r>
              <a:rPr lang="en-US" sz="7200" dirty="0" err="1" smtClean="0"/>
              <a:t>František</a:t>
            </a:r>
            <a:r>
              <a:rPr lang="en-US" sz="7200" dirty="0" smtClean="0"/>
              <a:t> Kalvas, </a:t>
            </a:r>
            <a:r>
              <a:rPr lang="cs-CZ" sz="7200" i="1" dirty="0" smtClean="0"/>
              <a:t>Katedra sociologie ZČU </a:t>
            </a:r>
            <a:r>
              <a:rPr lang="en-US" sz="7200" i="1" dirty="0" smtClean="0"/>
              <a:t>(</a:t>
            </a:r>
            <a:r>
              <a:rPr lang="cs-CZ" sz="7200" i="1" dirty="0" smtClean="0"/>
              <a:t>ČR, kalvas@kss.zcu.cz</a:t>
            </a:r>
            <a:r>
              <a:rPr lang="en-US" sz="7200" i="1" dirty="0" smtClean="0"/>
              <a:t>)</a:t>
            </a:r>
            <a:r>
              <a:rPr lang="en-US" sz="7200" dirty="0" smtClean="0"/>
              <a:t>; </a:t>
            </a:r>
            <a:endParaRPr lang="cs-CZ" sz="7200" dirty="0" smtClean="0"/>
          </a:p>
          <a:p>
            <a:pPr marL="0" indent="0" algn="ctr">
              <a:buNone/>
            </a:pPr>
            <a:r>
              <a:rPr lang="en-US" sz="7200" dirty="0" err="1"/>
              <a:t>Ashwin</a:t>
            </a:r>
            <a:r>
              <a:rPr lang="en-US" sz="7200" dirty="0"/>
              <a:t> </a:t>
            </a:r>
            <a:r>
              <a:rPr lang="en-US" sz="7200" dirty="0" err="1"/>
              <a:t>Ramaswamy</a:t>
            </a:r>
            <a:r>
              <a:rPr lang="en-US" sz="7200" i="1" dirty="0"/>
              <a:t>,</a:t>
            </a:r>
            <a:r>
              <a:rPr lang="cs-CZ" sz="7200" i="1" dirty="0"/>
              <a:t> </a:t>
            </a:r>
            <a:r>
              <a:rPr lang="cs-CZ" sz="7200" i="1" dirty="0" smtClean="0"/>
              <a:t>nezávislý výzkumník</a:t>
            </a:r>
            <a:r>
              <a:rPr lang="en-IN" sz="7200" i="1" dirty="0" smtClean="0"/>
              <a:t> </a:t>
            </a:r>
            <a:r>
              <a:rPr lang="en-IN" sz="7200" i="1" dirty="0"/>
              <a:t>(</a:t>
            </a:r>
            <a:r>
              <a:rPr lang="en-IN" sz="7200" i="1" dirty="0" smtClean="0"/>
              <a:t>Indi</a:t>
            </a:r>
            <a:r>
              <a:rPr lang="cs-CZ" sz="7200" i="1" dirty="0" smtClean="0"/>
              <a:t>e, </a:t>
            </a:r>
            <a:r>
              <a:rPr lang="cs-CZ" sz="7200" i="1" dirty="0"/>
              <a:t>ashwin.ramaswamy.92@gmail.com</a:t>
            </a:r>
            <a:r>
              <a:rPr lang="en-IN" sz="7200" i="1" dirty="0"/>
              <a:t>);</a:t>
            </a:r>
            <a:r>
              <a:rPr lang="en-US" sz="7200" dirty="0"/>
              <a:t> </a:t>
            </a:r>
            <a:endParaRPr lang="cs-CZ" sz="7200" dirty="0"/>
          </a:p>
          <a:p>
            <a:pPr marL="0" indent="0" algn="ctr">
              <a:buNone/>
            </a:pPr>
            <a:r>
              <a:rPr lang="en-US" sz="7200" dirty="0" smtClean="0"/>
              <a:t>Ashley Sanders-Jackson, </a:t>
            </a:r>
            <a:r>
              <a:rPr lang="en-US" sz="7200" i="1" dirty="0"/>
              <a:t>Michigan State University </a:t>
            </a:r>
            <a:r>
              <a:rPr lang="en-US" sz="7200" i="1" dirty="0" smtClean="0"/>
              <a:t>(USA</a:t>
            </a:r>
            <a:r>
              <a:rPr lang="cs-CZ" sz="7200" i="1" dirty="0" smtClean="0"/>
              <a:t>, </a:t>
            </a:r>
            <a:r>
              <a:rPr lang="cs-CZ" sz="7200" i="1" dirty="0"/>
              <a:t>a.sanders.jackson@gmail.com</a:t>
            </a:r>
            <a:r>
              <a:rPr lang="en-US" sz="7200" i="1" dirty="0" smtClean="0"/>
              <a:t>);</a:t>
            </a:r>
            <a:r>
              <a:rPr lang="en-US" sz="7200" dirty="0" smtClean="0"/>
              <a:t> </a:t>
            </a:r>
            <a:r>
              <a:rPr lang="cs-CZ" sz="7200" dirty="0" smtClean="0"/>
              <a:t> </a:t>
            </a:r>
            <a:endParaRPr lang="en-IN" sz="7200" dirty="0" smtClean="0"/>
          </a:p>
          <a:p>
            <a:pPr marL="0" indent="0" algn="ctr">
              <a:buNone/>
              <a:tabLst>
                <a:tab pos="2789238" algn="l"/>
              </a:tabLst>
            </a:pPr>
            <a:r>
              <a:rPr lang="en-US" sz="7200" dirty="0" err="1" smtClean="0"/>
              <a:t>Mi</a:t>
            </a:r>
            <a:r>
              <a:rPr lang="cs-CZ" sz="7200" dirty="0" smtClean="0"/>
              <a:t>cha</a:t>
            </a:r>
            <a:r>
              <a:rPr lang="en-US" sz="7200" dirty="0" smtClean="0"/>
              <a:t>e</a:t>
            </a:r>
            <a:r>
              <a:rPr lang="cs-CZ" sz="7200" dirty="0" smtClean="0"/>
              <a:t>l</a:t>
            </a:r>
            <a:r>
              <a:rPr lang="en-US" sz="7200" dirty="0" smtClean="0"/>
              <a:t> Slater, </a:t>
            </a:r>
            <a:r>
              <a:rPr lang="en-US" sz="7200" i="1" dirty="0" smtClean="0"/>
              <a:t>The Ohio State University (USA</a:t>
            </a:r>
            <a:r>
              <a:rPr lang="cs-CZ" sz="7200" i="1" dirty="0" smtClean="0"/>
              <a:t>, slater.59@osu.edu</a:t>
            </a:r>
            <a:r>
              <a:rPr lang="en-US" sz="7200" i="1" dirty="0" smtClean="0"/>
              <a:t>) </a:t>
            </a:r>
            <a:endParaRPr lang="en-US" sz="7200" i="1" dirty="0"/>
          </a:p>
        </p:txBody>
      </p:sp>
      <p:sp>
        <p:nvSpPr>
          <p:cNvPr id="7" name="TextovéPole 6"/>
          <p:cNvSpPr txBox="1"/>
          <p:nvPr/>
        </p:nvSpPr>
        <p:spPr>
          <a:xfrm>
            <a:off x="0" y="18336637"/>
            <a:ext cx="351726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9600" b="1" i="1" dirty="0"/>
              <a:t>Jedenáctá olomoucká sociologická podzimní </a:t>
            </a:r>
            <a:r>
              <a:rPr lang="cs-CZ" sz="9600" b="1" i="1" dirty="0" smtClean="0"/>
              <a:t>konference,</a:t>
            </a:r>
            <a:br>
              <a:rPr lang="cs-CZ" sz="9600" b="1" i="1" dirty="0" smtClean="0"/>
            </a:br>
            <a:r>
              <a:rPr lang="cs-CZ" sz="9600" b="1" i="1" dirty="0" smtClean="0"/>
              <a:t>Olomouc, 12.—14. října 2022</a:t>
            </a:r>
            <a:endParaRPr lang="cs-CZ" sz="6600" dirty="0"/>
          </a:p>
        </p:txBody>
      </p:sp>
    </p:spTree>
    <p:extLst>
      <p:ext uri="{BB962C8B-B14F-4D97-AF65-F5344CB8AC3E}">
        <p14:creationId xmlns:p14="http://schemas.microsoft.com/office/powerpoint/2010/main" val="360106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Rozeznání identity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58810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63724"/>
            <a:ext cx="35172651" cy="13662301"/>
          </a:xfrm>
          <a:prstGeom prst="rect">
            <a:avLst/>
          </a:prstGeom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 smtClean="0"/>
              <a:t>Rozeznávání identity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15625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384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Rozeznání 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globalní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identity: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1.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Blízkost agentů transformujeme do plné sítě vážených vazeb: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=1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~ w=1; p=0 ~ w=0; p(1, 0) ~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w=p; (p = Eukleidovská vzdálenost – 1)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2.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Pak plnou síť redukujeme:</a:t>
            </a: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a.</a:t>
            </a:r>
            <a:r>
              <a:rPr lang="en-US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Odstraníme vazby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 váhou menší než parametr SPIRO.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		b.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Odstraníme uzly/agenty s jednou nebo žádnou vazbou.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3.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Pak použijeme algoritmus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na detekci komunit v redukované síti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maximalizace vazeb uvnitř komunit, minimalizace vazeb mezi komunitami)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–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pozn.: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používá algoritmus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 nevážené vazby, rozlišuje jen, jestli vazba po redukci existuje nebo ne, proto musíme dělat redukci sítě.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/>
              <a:t>Rozeznání </a:t>
            </a:r>
            <a:r>
              <a:rPr lang="cs-CZ" sz="11500" b="1" i="1" dirty="0" smtClean="0"/>
              <a:t>identity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60626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0602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Rozeznání ‚</a:t>
            </a:r>
            <a:r>
              <a:rPr lang="cs-CZ" sz="7200" b="1" dirty="0" err="1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globalní</a:t>
            </a:r>
            <a:r>
              <a:rPr lang="cs-CZ" sz="72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identity (pokračování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):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4.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Pak provedeme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K-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means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klastrování: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a.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Použijeme komunity z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algoritmu pro definici vstupních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centroidů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b.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pak připojíme agenty odstraněné v KROKU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3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k nejbližšímu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centroidu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c.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přepočítáme pozici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centroidů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 zkontrolujeme, zda jsou agenti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u nejbližšího,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d.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pokud ne, přepojíme agenty k nejbližšímu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centroidu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 opakujeme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 KROKY 4c a 4d, dokud se situace nestabilizuje.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5.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Identitní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skupina jsou pak agenti spojení se stejným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centroidem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/>
              <a:t>Rozeznání </a:t>
            </a:r>
            <a:r>
              <a:rPr lang="cs-CZ" sz="11500" b="1" i="1" dirty="0" smtClean="0"/>
              <a:t>identity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12967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14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 has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own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value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SPIRO.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ideal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would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run `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`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agent, but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computationally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very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demanding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most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demanding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part, speed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simulation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slows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down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linearly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Categorize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few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(2—10).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`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identity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` in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SPIRO.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Speed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simulation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slows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down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linearly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It‘s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not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exact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implementation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but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very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good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/>
              <a:t>Rozeznání </a:t>
            </a:r>
            <a:r>
              <a:rPr lang="cs-CZ" sz="11500" b="1" i="1" dirty="0" smtClean="0"/>
              <a:t>identity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204073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/>
              <a:t>Rozeznání </a:t>
            </a:r>
            <a:r>
              <a:rPr lang="cs-CZ" sz="11500" b="1" i="1" dirty="0" smtClean="0"/>
              <a:t>identity</a:t>
            </a:r>
            <a:endParaRPr lang="en-US" sz="7200" i="1" dirty="0"/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1809"/>
            <a:ext cx="35004432" cy="141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Výsledky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87175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60" y="4489594"/>
            <a:ext cx="33428088" cy="10602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 smtClean="0">
                <a:solidFill>
                  <a:srgbClr val="034F39"/>
                </a:solidFill>
                <a:latin typeface="Helvetica" panose="020B0604020202020204" pitchFamily="34" charset="0"/>
              </a:rPr>
              <a:t>METHODS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1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Pro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agentové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modelování a simulace používáme</a:t>
            </a:r>
            <a:r>
              <a:rPr lang="en-US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Hegselmann-Krause </a:t>
            </a: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model 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(HK)</a:t>
            </a:r>
            <a:r>
              <a:rPr lang="en-US" sz="7200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2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cs-CZ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cs-CZ" sz="7200" b="1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ESBG</a:t>
            </a:r>
            <a:r>
              <a:rPr lang="en-US" sz="7200" b="1" baseline="300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3</a:t>
            </a: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jako míra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polarizace (škála 0-1): zohledňuje vzdálenost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centroidů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rozptyl kolem nich a poměr dvou polarizovaných skupin.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US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Stepwise </a:t>
            </a:r>
            <a:r>
              <a:rPr lang="en-US" sz="7200" b="1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regres</a:t>
            </a:r>
            <a:r>
              <a:rPr lang="cs-CZ" sz="72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e</a:t>
            </a:r>
            <a:r>
              <a:rPr lang="en-US" sz="72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cs-CZ" sz="72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Efekt faktorů odhadujeme budováním série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regr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modelů.</a:t>
            </a:r>
            <a:endParaRPr lang="en-US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277513-01C7-F9D8-18F6-26F0C42EF437}"/>
              </a:ext>
            </a:extLst>
          </p:cNvPr>
          <p:cNvSpPr/>
          <p:nvPr/>
        </p:nvSpPr>
        <p:spPr>
          <a:xfrm>
            <a:off x="0" y="15957754"/>
            <a:ext cx="35172650" cy="5425871"/>
          </a:xfrm>
          <a:prstGeom prst="rect">
            <a:avLst/>
          </a:prstGeom>
          <a:solidFill>
            <a:srgbClr val="1F4F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48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REFERENCES:</a:t>
            </a:r>
          </a:p>
          <a:p>
            <a:pPr marL="457200" indent="-457200" algn="just">
              <a:buAutoNum type="arabicPeriod"/>
            </a:pPr>
            <a:r>
              <a:rPr lang="en-US" sz="48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Tisue</a:t>
            </a:r>
            <a:r>
              <a:rPr lang="en-US" sz="4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S., &amp; Wilensky, U. (2004). </a:t>
            </a:r>
            <a:r>
              <a:rPr lang="en-US" sz="48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4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Design and implementation of a multi-agent modeling environment. Proceedings of the Agent 2004 Conference on Social Dynamics: Interaction, Reflexivity and Emergence, Chicago, IL.</a:t>
            </a:r>
          </a:p>
          <a:p>
            <a:pPr marL="457200" indent="-457200" algn="just">
              <a:buAutoNum type="arabicPeriod"/>
            </a:pPr>
            <a:r>
              <a:rPr lang="en-US" sz="4800" b="0" i="0" u="none" strike="noStrike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Hegselmann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R., &amp; Krause, U. (2002). Opinion dynamics and bounded confidence models, analysis, and simulation. </a:t>
            </a:r>
            <a:r>
              <a:rPr lang="en-US" sz="4800" b="0" i="1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Journal of artificial societies and social simulation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4800" b="0" i="1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5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(3).</a:t>
            </a:r>
          </a:p>
          <a:p>
            <a:pPr marL="457200" indent="-457200" algn="just">
              <a:buAutoNum type="arabicPeriod"/>
            </a:pP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Tang, T., </a:t>
            </a:r>
            <a:r>
              <a:rPr lang="en-US" sz="4800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Ghorbani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A., </a:t>
            </a:r>
            <a:r>
              <a:rPr lang="en-US" sz="4800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Squazzoni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F. </a:t>
            </a:r>
            <a:r>
              <a:rPr lang="en-US" sz="4800" b="0" i="1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et al.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Together alone: a group-based polarization measurement. </a:t>
            </a:r>
            <a:r>
              <a:rPr lang="en-US" sz="4800" b="0" i="1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Qual Quant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(2021). https://doi.org/10.1007/s11135-021-01271-y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11500" b="1" i="1" dirty="0" smtClean="0"/>
              <a:t>Výsledky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388749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75DB3BF-A86D-7366-FD52-9EC8D93E708B}"/>
              </a:ext>
            </a:extLst>
          </p:cNvPr>
          <p:cNvSpPr txBox="1"/>
          <p:nvPr/>
        </p:nvSpPr>
        <p:spPr>
          <a:xfrm>
            <a:off x="292960" y="4155171"/>
            <a:ext cx="34879689" cy="16896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</a:rPr>
              <a:t>Proměnné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 smtClean="0">
                <a:latin typeface="Helvetica" pitchFamily="2" charset="0"/>
              </a:rPr>
              <a:t>Názorory</a:t>
            </a:r>
            <a:r>
              <a:rPr lang="cs-CZ" sz="7200" b="1" dirty="0" smtClean="0">
                <a:latin typeface="Helvetica" pitchFamily="2" charset="0"/>
              </a:rPr>
              <a:t>/Dimenze </a:t>
            </a:r>
            <a:r>
              <a:rPr lang="cs-CZ" sz="7200" dirty="0">
                <a:latin typeface="Helvetica" pitchFamily="2" charset="0"/>
              </a:rPr>
              <a:t>(1, 2, 4) </a:t>
            </a:r>
            <a:endParaRPr lang="cs-CZ" sz="7200" b="1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cs-CZ" sz="5400" b="1" dirty="0" smtClean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 smtClean="0">
                <a:latin typeface="Helvetica" pitchFamily="2" charset="0"/>
              </a:rPr>
              <a:t>Salience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of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proximity</a:t>
            </a:r>
            <a:r>
              <a:rPr lang="cs-CZ" sz="7200" b="1" dirty="0" smtClean="0">
                <a:latin typeface="Helvetica" pitchFamily="2" charset="0"/>
              </a:rPr>
              <a:t> in </a:t>
            </a:r>
            <a:r>
              <a:rPr lang="en-US" sz="7200" b="1" dirty="0" smtClean="0">
                <a:latin typeface="Helvetica" pitchFamily="2" charset="0"/>
              </a:rPr>
              <a:t>identity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relevant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opinions</a:t>
            </a:r>
            <a:r>
              <a:rPr lang="cs-CZ" sz="7200" b="1" dirty="0" smtClean="0">
                <a:latin typeface="Helvetica" pitchFamily="2" charset="0"/>
              </a:rPr>
              <a:t> (SPIRO</a:t>
            </a:r>
            <a:r>
              <a:rPr lang="cs-CZ" sz="7200" b="1" dirty="0" smtClean="0">
                <a:latin typeface="Helvetica" pitchFamily="2" charset="0"/>
              </a:rPr>
              <a:t>)/</a:t>
            </a:r>
            <a:br>
              <a:rPr lang="cs-CZ" sz="7200" b="1" dirty="0" smtClean="0">
                <a:latin typeface="Helvetica" pitchFamily="2" charset="0"/>
              </a:rPr>
            </a:br>
            <a:r>
              <a:rPr lang="cs-CZ" sz="7200" b="1" dirty="0" smtClean="0">
                <a:latin typeface="Helvetica" pitchFamily="2" charset="0"/>
              </a:rPr>
              <a:t>Citlivost na blízkost v </a:t>
            </a:r>
            <a:r>
              <a:rPr lang="cs-CZ" sz="7200" b="1" dirty="0" err="1" smtClean="0">
                <a:latin typeface="Helvetica" pitchFamily="2" charset="0"/>
              </a:rPr>
              <a:t>identitotvorný</a:t>
            </a:r>
            <a:r>
              <a:rPr lang="cs-CZ" sz="7200" b="1" dirty="0" err="1" smtClean="0">
                <a:latin typeface="Helvetica" pitchFamily="2" charset="0"/>
              </a:rPr>
              <a:t>ch</a:t>
            </a:r>
            <a:r>
              <a:rPr lang="cs-CZ" sz="7200" b="1" dirty="0" smtClean="0">
                <a:latin typeface="Helvetica" pitchFamily="2" charset="0"/>
              </a:rPr>
              <a:t> názorech</a:t>
            </a:r>
            <a:r>
              <a:rPr lang="en-US" sz="7200" b="1" dirty="0" smtClean="0">
                <a:latin typeface="Helvetica" pitchFamily="2" charset="0"/>
              </a:rPr>
              <a:t> </a:t>
            </a:r>
            <a:r>
              <a:rPr lang="en-US" sz="7200" dirty="0" smtClean="0">
                <a:latin typeface="Helvetica" pitchFamily="2" charset="0"/>
              </a:rPr>
              <a:t>(</a:t>
            </a:r>
            <a:r>
              <a:rPr lang="cs-CZ" sz="7200" dirty="0" smtClean="0">
                <a:latin typeface="Helvetica" pitchFamily="2" charset="0"/>
              </a:rPr>
              <a:t>škála </a:t>
            </a:r>
            <a:r>
              <a:rPr lang="en-US" sz="7200" dirty="0" smtClean="0">
                <a:latin typeface="Helvetica" pitchFamily="2" charset="0"/>
              </a:rPr>
              <a:t>0-1)</a:t>
            </a:r>
            <a:r>
              <a:rPr lang="cs-CZ" sz="7200" dirty="0" smtClean="0">
                <a:latin typeface="Helvetica" pitchFamily="2" charset="0"/>
              </a:rPr>
              <a:t> čím vyšší je, </a:t>
            </a:r>
            <a:br>
              <a:rPr lang="cs-CZ" sz="7200" dirty="0" smtClean="0">
                <a:latin typeface="Helvetica" pitchFamily="2" charset="0"/>
              </a:rPr>
            </a:br>
            <a:r>
              <a:rPr lang="cs-CZ" sz="7200" dirty="0" smtClean="0">
                <a:latin typeface="Helvetica" pitchFamily="2" charset="0"/>
              </a:rPr>
              <a:t>tím blíže si musí dva agenti musí být, aby jejich vazba prošla </a:t>
            </a:r>
            <a:r>
              <a:rPr lang="cs-CZ" sz="7200" dirty="0" err="1" smtClean="0">
                <a:latin typeface="Helvetica" pitchFamily="2" charset="0"/>
              </a:rPr>
              <a:t>Louvain</a:t>
            </a:r>
            <a:r>
              <a:rPr lang="cs-CZ" sz="7200" dirty="0" smtClean="0">
                <a:latin typeface="Helvetica" pitchFamily="2" charset="0"/>
              </a:rPr>
              <a:t> algoritmem</a:t>
            </a:r>
            <a:r>
              <a:rPr lang="en-US" sz="7200" dirty="0" smtClean="0">
                <a:latin typeface="Helvetica" pitchFamily="2" charset="0"/>
              </a:rPr>
              <a:t>. </a:t>
            </a:r>
            <a:endParaRPr lang="cs-CZ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cs-CZ" sz="5400" b="1" dirty="0" smtClean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latin typeface="Helvetica" pitchFamily="2" charset="0"/>
              </a:rPr>
              <a:t>Tolerance </a:t>
            </a:r>
            <a:r>
              <a:rPr lang="en-US" sz="7200" dirty="0" smtClean="0">
                <a:latin typeface="Helvetica" pitchFamily="2" charset="0"/>
              </a:rPr>
              <a:t>(</a:t>
            </a:r>
            <a:r>
              <a:rPr lang="cs-CZ" sz="7200" dirty="0" smtClean="0">
                <a:latin typeface="Helvetica" pitchFamily="2" charset="0"/>
              </a:rPr>
              <a:t>škála </a:t>
            </a:r>
            <a:r>
              <a:rPr lang="en-US" sz="7200" dirty="0" smtClean="0">
                <a:latin typeface="Helvetica" pitchFamily="2" charset="0"/>
              </a:rPr>
              <a:t>0-1) </a:t>
            </a:r>
            <a:endParaRPr lang="cs-CZ" sz="7200" dirty="0" smtClean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cs-CZ" sz="5400" b="1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 smtClean="0">
                <a:latin typeface="Helvetica" pitchFamily="2" charset="0"/>
              </a:rPr>
              <a:t>P</a:t>
            </a:r>
            <a:r>
              <a:rPr lang="cs-CZ" sz="7200" b="1" dirty="0" err="1" smtClean="0">
                <a:latin typeface="Helvetica" pitchFamily="2" charset="0"/>
              </a:rPr>
              <a:t>ravděpodobnost</a:t>
            </a:r>
            <a:r>
              <a:rPr lang="cs-CZ" sz="7200" b="1" dirty="0" smtClean="0">
                <a:latin typeface="Helvetica" pitchFamily="2" charset="0"/>
              </a:rPr>
              <a:t> promluvy</a:t>
            </a:r>
            <a:r>
              <a:rPr lang="en-US" sz="7200" b="1" dirty="0" smtClean="0">
                <a:latin typeface="Helvetica" pitchFamily="2" charset="0"/>
              </a:rPr>
              <a:t> </a:t>
            </a:r>
            <a:r>
              <a:rPr lang="en-US" sz="7200" dirty="0" smtClean="0">
                <a:latin typeface="Helvetica" pitchFamily="2" charset="0"/>
              </a:rPr>
              <a:t>(</a:t>
            </a:r>
            <a:r>
              <a:rPr lang="cs-CZ" sz="7200" dirty="0" smtClean="0">
                <a:latin typeface="Helvetica" pitchFamily="2" charset="0"/>
              </a:rPr>
              <a:t>škála </a:t>
            </a:r>
            <a:r>
              <a:rPr lang="en-US" sz="7200" dirty="0" smtClean="0">
                <a:latin typeface="Helvetica" pitchFamily="2" charset="0"/>
              </a:rPr>
              <a:t>0-1)</a:t>
            </a:r>
            <a:endParaRPr lang="cs-CZ" sz="7200" dirty="0" smtClean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US" sz="54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latin typeface="Helvetica" pitchFamily="2" charset="0"/>
              </a:rPr>
              <a:t>Konformita</a:t>
            </a:r>
            <a:r>
              <a:rPr lang="en-US" sz="7200" b="1" dirty="0" smtClean="0">
                <a:latin typeface="Helvetica" pitchFamily="2" charset="0"/>
              </a:rPr>
              <a:t> </a:t>
            </a:r>
            <a:r>
              <a:rPr lang="en-US" sz="7200" dirty="0" smtClean="0">
                <a:latin typeface="Helvetica" pitchFamily="2" charset="0"/>
              </a:rPr>
              <a:t>(</a:t>
            </a:r>
            <a:r>
              <a:rPr lang="cs-CZ" sz="7200" dirty="0" smtClean="0">
                <a:latin typeface="Helvetica" pitchFamily="2" charset="0"/>
              </a:rPr>
              <a:t>škála </a:t>
            </a:r>
            <a:r>
              <a:rPr lang="en-US" sz="7200" dirty="0" smtClean="0">
                <a:latin typeface="Helvetica" pitchFamily="2" charset="0"/>
              </a:rPr>
              <a:t>0-1)</a:t>
            </a:r>
            <a:endParaRPr lang="cs-CZ" sz="7200" dirty="0" smtClean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US" sz="54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>
                <a:latin typeface="Helvetica" pitchFamily="2" charset="0"/>
              </a:rPr>
              <a:t>Rewiring</a:t>
            </a:r>
            <a:r>
              <a:rPr lang="cs-CZ" sz="7200" b="1" dirty="0">
                <a:latin typeface="Helvetica" pitchFamily="2" charset="0"/>
              </a:rPr>
              <a:t> </a:t>
            </a:r>
            <a:r>
              <a:rPr lang="cs-CZ" sz="7200" dirty="0" smtClean="0">
                <a:latin typeface="Helvetica" pitchFamily="2" charset="0"/>
              </a:rPr>
              <a:t>(škála 0-1)</a:t>
            </a:r>
            <a:endParaRPr lang="cs-CZ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Neighbors</a:t>
            </a:r>
            <a:r>
              <a:rPr lang="cs-CZ" sz="7200" dirty="0">
                <a:latin typeface="Helvetica" pitchFamily="2" charset="0"/>
              </a:rPr>
              <a:t> (1-128) </a:t>
            </a:r>
            <a:r>
              <a:rPr lang="cs-CZ" sz="7200" dirty="0" smtClean="0">
                <a:latin typeface="Helvetica" pitchFamily="2" charset="0"/>
              </a:rPr>
              <a:t> oba jsou parametry sítě malého světa</a:t>
            </a:r>
            <a:endParaRPr lang="cs-CZ" sz="7200" dirty="0">
              <a:latin typeface="Helvetica" pitchFamily="2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9600" b="1" i="1" dirty="0" smtClean="0"/>
              <a:t>Výsledky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416122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B03CDBF-0E5B-25DF-DD0B-DD8514973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112456"/>
              </p:ext>
            </p:extLst>
          </p:nvPr>
        </p:nvGraphicFramePr>
        <p:xfrm>
          <a:off x="311818" y="6190251"/>
          <a:ext cx="13851279" cy="129920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22117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4429162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Variable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>
                          <a:effectLst/>
                        </a:rPr>
                        <a:t>Opinions</a:t>
                      </a:r>
                      <a:r>
                        <a:rPr lang="cs-CZ" sz="6600" u="none" strike="noStrike" dirty="0">
                          <a:effectLst/>
                        </a:rPr>
                        <a:t> (2)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59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(4)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244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(0.39)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0.1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67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(0.49)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263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462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(0.59)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259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5918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>
                          <a:effectLst/>
                        </a:rPr>
                        <a:t>Openness</a:t>
                      </a:r>
                      <a:r>
                        <a:rPr lang="cs-CZ" sz="6600" u="none" strike="noStrike" dirty="0">
                          <a:effectLst/>
                        </a:rPr>
                        <a:t> </a:t>
                      </a:r>
                      <a:r>
                        <a:rPr lang="cs-CZ" sz="6600" u="none" strike="noStrike" dirty="0" smtClean="0">
                          <a:effectLst/>
                        </a:rPr>
                        <a:t>to</a:t>
                      </a:r>
                      <a:r>
                        <a:rPr lang="en-US" sz="6600" u="none" strike="noStrike" dirty="0" smtClean="0">
                          <a:effectLst/>
                        </a:rPr>
                        <a:t>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diff</a:t>
                      </a:r>
                      <a:r>
                        <a:rPr lang="cs-CZ" sz="6600" u="none" strike="noStrike" dirty="0" smtClean="0">
                          <a:effectLst/>
                        </a:rPr>
                        <a:t>.</a:t>
                      </a:r>
                      <a:r>
                        <a:rPr lang="en-US" sz="6600" u="none" strike="noStrike" dirty="0" smtClean="0">
                          <a:effectLst/>
                        </a:rPr>
                        <a:t>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opinions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9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4***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Probability of speaking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Conformity level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03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 smtClean="0">
                          <a:effectLst/>
                        </a:rPr>
                        <a:t>Small-world</a:t>
                      </a:r>
                      <a:r>
                        <a:rPr lang="cs-CZ" sz="6600" u="none" strike="noStrike" dirty="0" smtClean="0">
                          <a:effectLst/>
                        </a:rPr>
                        <a:t>: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Rewiring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-0.003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 smtClean="0">
                          <a:effectLst/>
                        </a:rPr>
                        <a:t>Small-world</a:t>
                      </a:r>
                      <a:r>
                        <a:rPr lang="cs-CZ" sz="6600" u="none" strike="noStrike" dirty="0" smtClean="0">
                          <a:effectLst/>
                        </a:rPr>
                        <a:t>: </a:t>
                      </a:r>
                      <a:r>
                        <a:rPr lang="en-US" sz="6600" u="none" strike="noStrike" dirty="0" smtClean="0">
                          <a:effectLst/>
                        </a:rPr>
                        <a:t>N</a:t>
                      </a:r>
                      <a:r>
                        <a:rPr lang="cs-CZ" sz="6600" u="none" strike="noStrike" dirty="0" err="1">
                          <a:effectLst/>
                        </a:rPr>
                        <a:t>eighbors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-0.000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Constant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227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DC60C6-5EE2-832E-9773-F8BFCED30B93}"/>
              </a:ext>
            </a:extLst>
          </p:cNvPr>
          <p:cNvSpPr txBox="1"/>
          <p:nvPr/>
        </p:nvSpPr>
        <p:spPr>
          <a:xfrm>
            <a:off x="3683745" y="19374778"/>
            <a:ext cx="104793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*** significant at the .001 level</a:t>
            </a:r>
            <a:endParaRPr lang="en-US" sz="60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9600" b="1" i="1" dirty="0" smtClean="0"/>
              <a:t>Výsledky</a:t>
            </a:r>
            <a:endParaRPr lang="en-US" sz="40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311817" y="4127880"/>
            <a:ext cx="138512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5400" b="1" dirty="0" smtClean="0">
                <a:latin typeface="Helvetica" pitchFamily="2" charset="0"/>
              </a:rPr>
              <a:t>Regression </a:t>
            </a:r>
            <a:r>
              <a:rPr lang="en-US" sz="5400" b="1" dirty="0">
                <a:latin typeface="Helvetica" pitchFamily="2" charset="0"/>
              </a:rPr>
              <a:t>predicting </a:t>
            </a:r>
            <a:r>
              <a:rPr lang="en-US" sz="5400" b="1" dirty="0" smtClean="0">
                <a:latin typeface="Helvetica" pitchFamily="2" charset="0"/>
              </a:rPr>
              <a:t>contributors</a:t>
            </a:r>
            <a:r>
              <a:rPr lang="cs-CZ" sz="5400" b="1" dirty="0" smtClean="0">
                <a:latin typeface="Helvetica" pitchFamily="2" charset="0"/>
              </a:rPr>
              <a:t> </a:t>
            </a:r>
            <a:r>
              <a:rPr lang="en-US" sz="5400" b="1" dirty="0" smtClean="0">
                <a:latin typeface="Helvetica" pitchFamily="2" charset="0"/>
              </a:rPr>
              <a:t>to </a:t>
            </a:r>
            <a:r>
              <a:rPr lang="cs-CZ" sz="5400" b="1" dirty="0" err="1">
                <a:latin typeface="Helvetica" pitchFamily="2" charset="0"/>
              </a:rPr>
              <a:t>polarization</a:t>
            </a:r>
            <a:r>
              <a:rPr lang="cs-CZ" sz="5400" b="1" dirty="0">
                <a:latin typeface="Helvetica" pitchFamily="2" charset="0"/>
              </a:rPr>
              <a:t>. (N=603,434; R</a:t>
            </a:r>
            <a:r>
              <a:rPr lang="cs-CZ" sz="5400" b="1" baseline="30000" dirty="0">
                <a:latin typeface="Helvetica" pitchFamily="2" charset="0"/>
              </a:rPr>
              <a:t>2</a:t>
            </a:r>
            <a:r>
              <a:rPr lang="cs-CZ" sz="5400" b="1" dirty="0">
                <a:latin typeface="Helvetica" pitchFamily="2" charset="0"/>
              </a:rPr>
              <a:t>=51.6% ).</a:t>
            </a:r>
            <a:endParaRPr lang="en-US" sz="5400" dirty="0"/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5472" y="4127881"/>
            <a:ext cx="20927179" cy="1725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49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Hlavní výsledky:</a:t>
            </a:r>
            <a:endParaRPr lang="en-US" sz="9600" b="1" i="1" dirty="0" smtClean="0"/>
          </a:p>
        </p:txBody>
      </p:sp>
      <p:sp>
        <p:nvSpPr>
          <p:cNvPr id="2" name="TextovéPole 1"/>
          <p:cNvSpPr txBox="1"/>
          <p:nvPr/>
        </p:nvSpPr>
        <p:spPr>
          <a:xfrm>
            <a:off x="796413" y="4955458"/>
            <a:ext cx="33360852" cy="1578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 smtClean="0"/>
              <a:t>Dlouhodobý cíl projektu:</a:t>
            </a:r>
            <a:r>
              <a:rPr lang="cs-CZ" sz="6000" dirty="0"/>
              <a:t/>
            </a:r>
            <a:br>
              <a:rPr lang="cs-CZ" sz="6000" dirty="0"/>
            </a:br>
            <a:r>
              <a:rPr lang="cs-CZ" sz="6000" dirty="0" smtClean="0"/>
              <a:t>		</a:t>
            </a:r>
            <a:r>
              <a:rPr lang="cs-CZ" sz="6000" i="1" dirty="0" smtClean="0"/>
              <a:t>modelovat proces názorové polarizace, testovat ‚</a:t>
            </a:r>
            <a:r>
              <a:rPr lang="cs-CZ" sz="6000" i="1" dirty="0" err="1" smtClean="0"/>
              <a:t>Reinforcement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Spirals</a:t>
            </a:r>
            <a:r>
              <a:rPr lang="cs-CZ" sz="6000" i="1" dirty="0" smtClean="0"/>
              <a:t> Model‘ </a:t>
            </a:r>
          </a:p>
          <a:p>
            <a:endParaRPr lang="cs-CZ" sz="6000" dirty="0" smtClean="0"/>
          </a:p>
          <a:p>
            <a:r>
              <a:rPr lang="cs-CZ" sz="6000" dirty="0" smtClean="0"/>
              <a:t>Metoda:</a:t>
            </a:r>
            <a:br>
              <a:rPr lang="cs-CZ" sz="6000" dirty="0" smtClean="0"/>
            </a:br>
            <a:r>
              <a:rPr lang="cs-CZ" sz="6000" dirty="0" smtClean="0"/>
              <a:t>		</a:t>
            </a:r>
            <a:r>
              <a:rPr lang="cs-CZ" sz="6000" i="1" dirty="0" err="1" smtClean="0"/>
              <a:t>agentové</a:t>
            </a:r>
            <a:r>
              <a:rPr lang="cs-CZ" sz="6000" i="1" dirty="0" smtClean="0"/>
              <a:t> modelování a simulace veřejné debaty za systematické kontroly parametrů (N &gt; 600.000)</a:t>
            </a:r>
            <a:endParaRPr lang="cs-CZ" sz="6000" dirty="0" smtClean="0"/>
          </a:p>
          <a:p>
            <a:r>
              <a:rPr lang="cs-CZ" sz="6000" i="1" dirty="0" smtClean="0"/>
              <a:t> </a:t>
            </a:r>
          </a:p>
          <a:p>
            <a:r>
              <a:rPr lang="cs-CZ" sz="6000" dirty="0" smtClean="0"/>
              <a:t>Hlavní výsledky:</a:t>
            </a:r>
            <a:endParaRPr lang="cs-CZ" sz="6000" dirty="0"/>
          </a:p>
          <a:p>
            <a:r>
              <a:rPr lang="cs-CZ" sz="6000" dirty="0" smtClean="0"/>
              <a:t>1) </a:t>
            </a:r>
            <a:r>
              <a:rPr lang="cs-CZ" sz="6000" dirty="0" smtClean="0"/>
              <a:t>Klíčová faktory </a:t>
            </a:r>
            <a:r>
              <a:rPr lang="cs-CZ" sz="6000" dirty="0" smtClean="0"/>
              <a:t>– </a:t>
            </a:r>
            <a:r>
              <a:rPr lang="cs-CZ" sz="6000" dirty="0" smtClean="0"/>
              <a:t>světonázor/identita, dimenze/komplexita debaty a otevřenost vůči odlišným názorům:</a:t>
            </a:r>
            <a:r>
              <a:rPr lang="cs-CZ" sz="6000" dirty="0" smtClean="0"/>
              <a:t/>
            </a:r>
            <a:br>
              <a:rPr lang="cs-CZ" sz="6000" dirty="0" smtClean="0"/>
            </a:br>
            <a:r>
              <a:rPr lang="cs-CZ" sz="6000" dirty="0" smtClean="0"/>
              <a:t>		</a:t>
            </a:r>
            <a:r>
              <a:rPr lang="cs-CZ" sz="6000" i="1" dirty="0" smtClean="0"/>
              <a:t>pravděpodobnost vyjádření názoru, konformita a struktura komunikační sítě jsou zanedbatelné</a:t>
            </a:r>
            <a:endParaRPr lang="cs-CZ" sz="6000" i="1" dirty="0" smtClean="0"/>
          </a:p>
          <a:p>
            <a:endParaRPr lang="cs-CZ" sz="6000" i="1" dirty="0"/>
          </a:p>
          <a:p>
            <a:r>
              <a:rPr lang="cs-CZ" sz="6000" dirty="0" smtClean="0"/>
              <a:t>2) </a:t>
            </a:r>
            <a:r>
              <a:rPr lang="cs-CZ" sz="6000" dirty="0" smtClean="0"/>
              <a:t>Nelinearita </a:t>
            </a:r>
            <a:r>
              <a:rPr lang="cs-CZ" sz="6000" dirty="0" smtClean="0"/>
              <a:t>– </a:t>
            </a:r>
            <a:r>
              <a:rPr lang="cs-CZ" sz="6000" dirty="0" smtClean="0"/>
              <a:t>klíčové faktory mění úroveň/pravděpodobnost polarizace v interakci a nelineárně:</a:t>
            </a:r>
            <a:r>
              <a:rPr lang="cs-CZ" sz="6000" dirty="0" smtClean="0"/>
              <a:t/>
            </a:r>
            <a:br>
              <a:rPr lang="cs-CZ" sz="6000" dirty="0" smtClean="0"/>
            </a:br>
            <a:r>
              <a:rPr lang="cs-CZ" sz="6000" i="1" dirty="0" smtClean="0"/>
              <a:t>		</a:t>
            </a:r>
            <a:r>
              <a:rPr lang="cs-CZ" sz="6000" i="1" dirty="0" smtClean="0"/>
              <a:t>průměrná polarizace není pro některé sady parametrů reprezentativní, protože parametry způsobí</a:t>
            </a:r>
            <a:br>
              <a:rPr lang="cs-CZ" sz="6000" i="1" dirty="0" smtClean="0"/>
            </a:br>
            <a:r>
              <a:rPr lang="cs-CZ" sz="6000" i="1" dirty="0" smtClean="0"/>
              <a:t>     bifurkace – polarizace je při nich buď vysoká, nebo nízká, ale nikoli průměrná, </a:t>
            </a:r>
            <a:br>
              <a:rPr lang="cs-CZ" sz="6000" i="1" dirty="0" smtClean="0"/>
            </a:br>
            <a:r>
              <a:rPr lang="cs-CZ" sz="6000" i="1" dirty="0" smtClean="0"/>
              <a:t>     průměr tedy pouze reflektuje podíly simulací s vysokou a nízkou polarizací</a:t>
            </a:r>
          </a:p>
          <a:p>
            <a:endParaRPr lang="cs-CZ" sz="6000" i="1" dirty="0"/>
          </a:p>
          <a:p>
            <a:r>
              <a:rPr lang="cs-CZ" sz="6000" dirty="0"/>
              <a:t>3) Překvapivě komunikační síť nehraje roli – nejspíše je </a:t>
            </a:r>
            <a:r>
              <a:rPr lang="cs-CZ" sz="6000" dirty="0" err="1"/>
              <a:t>identitní</a:t>
            </a:r>
            <a:r>
              <a:rPr lang="cs-CZ" sz="6000" dirty="0"/>
              <a:t> skupina mnohem mocnější omezení, </a:t>
            </a:r>
            <a:br>
              <a:rPr lang="cs-CZ" sz="6000" dirty="0"/>
            </a:br>
            <a:r>
              <a:rPr lang="cs-CZ" sz="6000" dirty="0"/>
              <a:t>     které jasněji a předvídatelněji určuje polarizaci, než struktura </a:t>
            </a:r>
            <a:r>
              <a:rPr lang="cs-CZ" sz="6000" dirty="0" smtClean="0"/>
              <a:t>komunikace</a:t>
            </a:r>
            <a:endParaRPr lang="cs-CZ" sz="6000" dirty="0"/>
          </a:p>
        </p:txBody>
      </p:sp>
    </p:spTree>
    <p:extLst>
      <p:ext uri="{BB962C8B-B14F-4D97-AF65-F5344CB8AC3E}">
        <p14:creationId xmlns:p14="http://schemas.microsoft.com/office/powerpoint/2010/main" val="176202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Nelinearita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88134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0"/>
            <a:ext cx="33411914" cy="2138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6460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550" y="0"/>
            <a:ext cx="12830175" cy="21383625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4350" y="29100"/>
            <a:ext cx="6397625" cy="2132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652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5194881" cy="2111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263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Nelinearita</a:t>
            </a:r>
            <a:endParaRPr lang="en-US" sz="6600" i="1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1809"/>
            <a:ext cx="35004432" cy="141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80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Shrnutí</a:t>
            </a:r>
            <a:endParaRPr lang="en-US" sz="9600" b="1" i="1" dirty="0" smtClean="0"/>
          </a:p>
        </p:txBody>
      </p:sp>
      <p:sp>
        <p:nvSpPr>
          <p:cNvPr id="2" name="TextovéPole 1"/>
          <p:cNvSpPr txBox="1"/>
          <p:nvPr/>
        </p:nvSpPr>
        <p:spPr>
          <a:xfrm>
            <a:off x="574740" y="3935413"/>
            <a:ext cx="33360852" cy="1763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 smtClean="0"/>
              <a:t>1</a:t>
            </a:r>
            <a:r>
              <a:rPr lang="cs-CZ" sz="6000" dirty="0" smtClean="0"/>
              <a:t>) </a:t>
            </a:r>
            <a:r>
              <a:rPr lang="cs-CZ" sz="6000" dirty="0" smtClean="0"/>
              <a:t>Klíčová faktory </a:t>
            </a:r>
            <a:r>
              <a:rPr lang="cs-CZ" sz="6000" dirty="0" smtClean="0"/>
              <a:t>– </a:t>
            </a:r>
            <a:r>
              <a:rPr lang="cs-CZ" sz="6000" dirty="0" smtClean="0"/>
              <a:t>světonázor/identita, dimenze/komplexita debaty a otevřenost vůči odlišným názorům:</a:t>
            </a:r>
            <a:r>
              <a:rPr lang="cs-CZ" sz="6000" dirty="0" smtClean="0"/>
              <a:t/>
            </a:r>
            <a:br>
              <a:rPr lang="cs-CZ" sz="6000" dirty="0" smtClean="0"/>
            </a:br>
            <a:r>
              <a:rPr lang="cs-CZ" sz="6000" dirty="0" smtClean="0"/>
              <a:t>		</a:t>
            </a:r>
            <a:r>
              <a:rPr lang="cs-CZ" sz="6000" i="1" dirty="0" smtClean="0"/>
              <a:t>pravděpodobnost vyjádření názoru, konformita a struktura komunikační sítě jsou zanedbatelné</a:t>
            </a:r>
            <a:endParaRPr lang="cs-CZ" sz="6000" i="1" dirty="0" smtClean="0"/>
          </a:p>
          <a:p>
            <a:endParaRPr lang="cs-CZ" sz="6000" i="1" dirty="0"/>
          </a:p>
          <a:p>
            <a:r>
              <a:rPr lang="cs-CZ" sz="6000" dirty="0" smtClean="0"/>
              <a:t>2) </a:t>
            </a:r>
            <a:r>
              <a:rPr lang="cs-CZ" sz="6000" dirty="0" smtClean="0"/>
              <a:t>Nelinearita </a:t>
            </a:r>
            <a:r>
              <a:rPr lang="cs-CZ" sz="6000" dirty="0" smtClean="0"/>
              <a:t>– </a:t>
            </a:r>
            <a:r>
              <a:rPr lang="cs-CZ" sz="6000" dirty="0" smtClean="0"/>
              <a:t>klíčové faktory mění úroveň/pravděpodobnost polarizace v interakci a nelineárně:</a:t>
            </a:r>
            <a:r>
              <a:rPr lang="cs-CZ" sz="6000" dirty="0" smtClean="0"/>
              <a:t/>
            </a:r>
            <a:br>
              <a:rPr lang="cs-CZ" sz="6000" dirty="0" smtClean="0"/>
            </a:br>
            <a:r>
              <a:rPr lang="cs-CZ" sz="6000" i="1" dirty="0" smtClean="0"/>
              <a:t>		</a:t>
            </a:r>
            <a:r>
              <a:rPr lang="cs-CZ" sz="6000" i="1" dirty="0" smtClean="0"/>
              <a:t>pro některé sady parametrů je polarizace buď vysoká, nebo nízká, ale nikoli průměrná</a:t>
            </a:r>
          </a:p>
          <a:p>
            <a:endParaRPr lang="cs-CZ" sz="6000" i="1" dirty="0" smtClean="0"/>
          </a:p>
          <a:p>
            <a:r>
              <a:rPr lang="cs-CZ" sz="6000" dirty="0" smtClean="0"/>
              <a:t>3) Překvapivě komunikační síť nehraje roli – nejspíše je </a:t>
            </a:r>
            <a:r>
              <a:rPr lang="cs-CZ" sz="6000" dirty="0" err="1" smtClean="0"/>
              <a:t>identitní</a:t>
            </a:r>
            <a:r>
              <a:rPr lang="cs-CZ" sz="6000" dirty="0" smtClean="0"/>
              <a:t> skupina mnohem mocnější omezení, </a:t>
            </a:r>
            <a:br>
              <a:rPr lang="cs-CZ" sz="6000" dirty="0" smtClean="0"/>
            </a:br>
            <a:r>
              <a:rPr lang="cs-CZ" sz="6000" dirty="0" smtClean="0"/>
              <a:t>     které jasněji a předvídatelněji určuje polarizaci, než struktura komunikace</a:t>
            </a:r>
          </a:p>
          <a:p>
            <a:endParaRPr lang="cs-CZ" sz="6000" i="1" dirty="0"/>
          </a:p>
          <a:p>
            <a:r>
              <a:rPr lang="cs-CZ" sz="6000" dirty="0" smtClean="0"/>
              <a:t>4) Rozdíl mezi vysokou a nízkou polarizací v </a:t>
            </a:r>
            <a:r>
              <a:rPr lang="cs-CZ" sz="6000" dirty="0" err="1" smtClean="0"/>
              <a:t>bifurkovaném</a:t>
            </a:r>
            <a:r>
              <a:rPr lang="cs-CZ" sz="6000" dirty="0" smtClean="0"/>
              <a:t> prostoru způsobí zřejmě existence ‚mostů‘ – </a:t>
            </a:r>
            <a:br>
              <a:rPr lang="cs-CZ" sz="6000" dirty="0" smtClean="0"/>
            </a:br>
            <a:r>
              <a:rPr lang="cs-CZ" sz="6000" dirty="0" smtClean="0"/>
              <a:t>     zvláštních agentů, kteří se octnou mezi dvěma polarizovanými skupinami, z různých důvodů vytrvají,</a:t>
            </a:r>
            <a:br>
              <a:rPr lang="cs-CZ" sz="6000" dirty="0" smtClean="0"/>
            </a:br>
            <a:r>
              <a:rPr lang="cs-CZ" sz="6000" dirty="0" smtClean="0"/>
              <a:t>     a tím postupem času přivedou polarizované skupiny k sobě – </a:t>
            </a:r>
            <a:r>
              <a:rPr lang="cs-CZ" sz="6000" b="1" dirty="0" smtClean="0">
                <a:solidFill>
                  <a:srgbClr val="FF0000"/>
                </a:solidFill>
              </a:rPr>
              <a:t>chvála krásného individualismu!</a:t>
            </a:r>
          </a:p>
          <a:p>
            <a:endParaRPr lang="cs-CZ" sz="6000" i="1" dirty="0"/>
          </a:p>
          <a:p>
            <a:r>
              <a:rPr lang="cs-CZ" sz="6000" dirty="0" smtClean="0"/>
              <a:t>5) Podobný mechanismus stojí za extrémní polarizací pro kterou není nutná repulze – agenti ve skupinách</a:t>
            </a:r>
            <a:br>
              <a:rPr lang="cs-CZ" sz="6000" dirty="0" smtClean="0"/>
            </a:br>
            <a:r>
              <a:rPr lang="cs-CZ" sz="6000" dirty="0" smtClean="0"/>
              <a:t>     naslouchají extrémním členům na okraji a přesunou se k nim</a:t>
            </a:r>
          </a:p>
          <a:p>
            <a:endParaRPr lang="cs-CZ" sz="6000" i="1" dirty="0"/>
          </a:p>
          <a:p>
            <a:r>
              <a:rPr lang="cs-CZ" sz="6000" dirty="0" smtClean="0"/>
              <a:t>6) Největší polarizace nastává při přiměřené toleranci (0,28) a mírném důrazu na identitu (SPIRO ~ 0,49), </a:t>
            </a:r>
            <a:br>
              <a:rPr lang="cs-CZ" sz="6000" dirty="0" smtClean="0"/>
            </a:br>
            <a:r>
              <a:rPr lang="cs-CZ" sz="6000" dirty="0" smtClean="0"/>
              <a:t>     mírný důraz vede často k rozdělení na dvě skupiny, přiměřená tolerance zajistí koncentraci uvnitř skupin </a:t>
            </a:r>
            <a:r>
              <a:rPr lang="cs-CZ" sz="6000" i="1" dirty="0" smtClean="0"/>
              <a:t> </a:t>
            </a:r>
            <a:endParaRPr lang="cs-CZ" sz="6000" i="1" dirty="0" smtClean="0"/>
          </a:p>
          <a:p>
            <a:endParaRPr lang="cs-CZ" sz="6000" i="1" dirty="0"/>
          </a:p>
        </p:txBody>
      </p:sp>
    </p:spTree>
    <p:extLst>
      <p:ext uri="{BB962C8B-B14F-4D97-AF65-F5344CB8AC3E}">
        <p14:creationId xmlns:p14="http://schemas.microsoft.com/office/powerpoint/2010/main" val="378171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5840362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Děkujeme za Vaší laskavou pozornost a </a:t>
            </a:r>
            <a:br>
              <a:rPr lang="cs-CZ" sz="11500" b="1" i="1" dirty="0" smtClean="0"/>
            </a:br>
            <a:r>
              <a:rPr lang="cs-CZ" sz="11500" b="1" i="1" dirty="0" smtClean="0"/>
              <a:t>předem děkujeme za otázky a komentáře!</a:t>
            </a:r>
            <a:endParaRPr lang="en-US" sz="72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5556250" y="11121206"/>
            <a:ext cx="24060149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8000" dirty="0" smtClean="0"/>
              <a:t>František, </a:t>
            </a:r>
            <a:r>
              <a:rPr lang="cs-CZ" sz="8000" dirty="0" smtClean="0">
                <a:hlinkClick r:id="rId2"/>
              </a:rPr>
              <a:t>kalvas@kss.zcu.cz</a:t>
            </a:r>
            <a:endParaRPr lang="cs-CZ" sz="8000" dirty="0" smtClean="0"/>
          </a:p>
          <a:p>
            <a:endParaRPr lang="cs-CZ" sz="8000" dirty="0"/>
          </a:p>
          <a:p>
            <a:pPr algn="ctr"/>
            <a:r>
              <a:rPr lang="en-US" sz="8000" dirty="0" err="1" smtClean="0"/>
              <a:t>Ashwin</a:t>
            </a:r>
            <a:r>
              <a:rPr lang="en-US" sz="8000" dirty="0" smtClean="0"/>
              <a:t> </a:t>
            </a:r>
            <a:r>
              <a:rPr lang="en-US" sz="8000" dirty="0" err="1"/>
              <a:t>Ramaswamy</a:t>
            </a:r>
            <a:r>
              <a:rPr lang="en-US" sz="8000" i="1" dirty="0"/>
              <a:t>,</a:t>
            </a:r>
            <a:r>
              <a:rPr lang="cs-CZ" sz="8000" i="1" dirty="0"/>
              <a:t> </a:t>
            </a:r>
            <a:r>
              <a:rPr lang="cs-CZ" sz="8000" i="1" dirty="0" smtClean="0">
                <a:hlinkClick r:id="rId3"/>
              </a:rPr>
              <a:t>ashwin.ramaswamy.92@gmail.com</a:t>
            </a:r>
            <a:r>
              <a:rPr lang="en-IN" sz="8000" i="1" dirty="0" smtClean="0"/>
              <a:t>;</a:t>
            </a:r>
            <a:endParaRPr lang="cs-CZ" sz="8000" i="1" dirty="0" smtClean="0"/>
          </a:p>
          <a:p>
            <a:pPr algn="ctr"/>
            <a:r>
              <a:rPr lang="en-US" sz="8000" dirty="0" smtClean="0"/>
              <a:t> </a:t>
            </a:r>
            <a:endParaRPr lang="cs-CZ" sz="8000" dirty="0"/>
          </a:p>
          <a:p>
            <a:pPr algn="ctr"/>
            <a:r>
              <a:rPr lang="en-US" sz="8000" dirty="0"/>
              <a:t>Ashley Sanders-Jackson</a:t>
            </a:r>
            <a:r>
              <a:rPr lang="en-US" sz="8000" dirty="0" smtClean="0"/>
              <a:t>,</a:t>
            </a:r>
            <a:r>
              <a:rPr lang="cs-CZ" sz="8000" i="1" dirty="0" smtClean="0"/>
              <a:t> </a:t>
            </a:r>
            <a:r>
              <a:rPr lang="cs-CZ" sz="8000" i="1" dirty="0" smtClean="0">
                <a:hlinkClick r:id="rId4"/>
              </a:rPr>
              <a:t>a.sanders.jackson@gmail.com</a:t>
            </a:r>
            <a:r>
              <a:rPr lang="en-US" sz="8000" i="1" dirty="0" smtClean="0"/>
              <a:t>;</a:t>
            </a:r>
            <a:endParaRPr lang="cs-CZ" sz="8000" i="1" dirty="0" smtClean="0"/>
          </a:p>
          <a:p>
            <a:pPr algn="ctr"/>
            <a:r>
              <a:rPr lang="en-US" sz="8000" dirty="0" smtClean="0"/>
              <a:t> </a:t>
            </a:r>
            <a:r>
              <a:rPr lang="cs-CZ" sz="8000" dirty="0" smtClean="0"/>
              <a:t> </a:t>
            </a:r>
            <a:endParaRPr lang="en-IN" sz="8000" dirty="0"/>
          </a:p>
          <a:p>
            <a:pPr algn="ctr">
              <a:tabLst>
                <a:tab pos="2789238" algn="l"/>
              </a:tabLst>
            </a:pPr>
            <a:r>
              <a:rPr lang="en-US" sz="8000" dirty="0" err="1"/>
              <a:t>Mi</a:t>
            </a:r>
            <a:r>
              <a:rPr lang="cs-CZ" sz="8000" dirty="0"/>
              <a:t>cha</a:t>
            </a:r>
            <a:r>
              <a:rPr lang="en-US" sz="8000" dirty="0"/>
              <a:t>e</a:t>
            </a:r>
            <a:r>
              <a:rPr lang="cs-CZ" sz="8000" dirty="0"/>
              <a:t>l</a:t>
            </a:r>
            <a:r>
              <a:rPr lang="en-US" sz="8000" dirty="0"/>
              <a:t> Slater, </a:t>
            </a:r>
            <a:r>
              <a:rPr lang="cs-CZ" sz="8000" i="1" dirty="0" smtClean="0">
                <a:hlinkClick r:id="rId5"/>
              </a:rPr>
              <a:t>slater.59@osu.edu</a:t>
            </a:r>
            <a:r>
              <a:rPr lang="cs-CZ" sz="8000" i="1" dirty="0" smtClean="0"/>
              <a:t> </a:t>
            </a:r>
            <a:r>
              <a:rPr lang="en-US" sz="8000" i="1" dirty="0" smtClean="0"/>
              <a:t> </a:t>
            </a:r>
            <a:r>
              <a:rPr lang="cs-CZ" sz="8000" dirty="0" smtClean="0"/>
              <a:t> </a:t>
            </a:r>
            <a:endParaRPr lang="cs-CZ" sz="8000" dirty="0"/>
          </a:p>
        </p:txBody>
      </p:sp>
    </p:spTree>
    <p:extLst>
      <p:ext uri="{BB962C8B-B14F-4D97-AF65-F5344CB8AC3E}">
        <p14:creationId xmlns:p14="http://schemas.microsoft.com/office/powerpoint/2010/main" val="171858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Hlavní výsledky:</a:t>
            </a:r>
            <a:endParaRPr lang="en-US" sz="9600" b="1" i="1" dirty="0" smtClean="0"/>
          </a:p>
        </p:txBody>
      </p:sp>
      <p:sp>
        <p:nvSpPr>
          <p:cNvPr id="2" name="TextovéPole 1"/>
          <p:cNvSpPr txBox="1"/>
          <p:nvPr/>
        </p:nvSpPr>
        <p:spPr>
          <a:xfrm>
            <a:off x="796413" y="4955458"/>
            <a:ext cx="33360852" cy="1578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 smtClean="0"/>
              <a:t>Dlouhodobý cíl projektu:</a:t>
            </a:r>
            <a:r>
              <a:rPr lang="cs-CZ" sz="6000" dirty="0"/>
              <a:t/>
            </a:r>
            <a:br>
              <a:rPr lang="cs-CZ" sz="6000" dirty="0"/>
            </a:br>
            <a:r>
              <a:rPr lang="cs-CZ" sz="6000" dirty="0" smtClean="0"/>
              <a:t>		</a:t>
            </a:r>
            <a:r>
              <a:rPr lang="cs-CZ" sz="6000" i="1" dirty="0" smtClean="0"/>
              <a:t>modelovat proces názorové polarizace, testovat ‚</a:t>
            </a:r>
            <a:r>
              <a:rPr lang="cs-CZ" sz="6000" i="1" dirty="0" err="1" smtClean="0"/>
              <a:t>Reinforcement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Spirals</a:t>
            </a:r>
            <a:r>
              <a:rPr lang="cs-CZ" sz="6000" i="1" dirty="0" smtClean="0"/>
              <a:t> Model‘ </a:t>
            </a:r>
          </a:p>
          <a:p>
            <a:endParaRPr lang="cs-CZ" sz="6000" dirty="0" smtClean="0"/>
          </a:p>
          <a:p>
            <a:r>
              <a:rPr lang="cs-CZ" sz="6000" dirty="0" smtClean="0"/>
              <a:t>Metoda:</a:t>
            </a:r>
            <a:br>
              <a:rPr lang="cs-CZ" sz="6000" dirty="0" smtClean="0"/>
            </a:br>
            <a:r>
              <a:rPr lang="cs-CZ" sz="6000" dirty="0" smtClean="0"/>
              <a:t>		</a:t>
            </a:r>
            <a:r>
              <a:rPr lang="cs-CZ" sz="6000" i="1" dirty="0" err="1" smtClean="0"/>
              <a:t>agentové</a:t>
            </a:r>
            <a:r>
              <a:rPr lang="cs-CZ" sz="6000" i="1" dirty="0" smtClean="0"/>
              <a:t> modelování a simulace veřejné debaty za systematické kontroly parametrů (N &gt; 600.000)</a:t>
            </a:r>
            <a:endParaRPr lang="cs-CZ" sz="6000" dirty="0" smtClean="0"/>
          </a:p>
          <a:p>
            <a:r>
              <a:rPr lang="cs-CZ" sz="6000" i="1" dirty="0" smtClean="0"/>
              <a:t> </a:t>
            </a:r>
          </a:p>
          <a:p>
            <a:r>
              <a:rPr lang="cs-CZ" sz="6000" dirty="0" smtClean="0"/>
              <a:t>Hlavní výsledky:</a:t>
            </a:r>
            <a:endParaRPr lang="cs-CZ" sz="6000" i="1" dirty="0"/>
          </a:p>
          <a:p>
            <a:r>
              <a:rPr lang="cs-CZ" sz="6000" dirty="0"/>
              <a:t>4) Rozdíl mezi vysokou a nízkou polarizací v </a:t>
            </a:r>
            <a:r>
              <a:rPr lang="cs-CZ" sz="6000" dirty="0" err="1"/>
              <a:t>bifurkovaném</a:t>
            </a:r>
            <a:r>
              <a:rPr lang="cs-CZ" sz="6000" dirty="0"/>
              <a:t> prostoru způsobí zřejmě existence ‚mostů‘ – </a:t>
            </a:r>
            <a:br>
              <a:rPr lang="cs-CZ" sz="6000" dirty="0"/>
            </a:br>
            <a:r>
              <a:rPr lang="cs-CZ" sz="6000" dirty="0"/>
              <a:t>     zvláštních agentů, kteří se octnou mezi dvěma polarizovanými skupinami, z různých důvodů vytrvají,</a:t>
            </a:r>
            <a:br>
              <a:rPr lang="cs-CZ" sz="6000" dirty="0"/>
            </a:br>
            <a:r>
              <a:rPr lang="cs-CZ" sz="6000" dirty="0"/>
              <a:t>     a tím postupem času přivedou polarizované skupiny k sobě – </a:t>
            </a:r>
            <a:r>
              <a:rPr lang="cs-CZ" sz="6000" b="1" dirty="0">
                <a:solidFill>
                  <a:srgbClr val="FF0000"/>
                </a:solidFill>
              </a:rPr>
              <a:t>chvála krásného individualismu!</a:t>
            </a:r>
          </a:p>
          <a:p>
            <a:endParaRPr lang="cs-CZ" sz="6000" i="1" dirty="0"/>
          </a:p>
          <a:p>
            <a:r>
              <a:rPr lang="cs-CZ" sz="6000" dirty="0"/>
              <a:t>5) Podobný mechanismus stojí za extrémní polarizací pro kterou není nutná repulze – agenti ve skupinách</a:t>
            </a:r>
            <a:br>
              <a:rPr lang="cs-CZ" sz="6000" dirty="0"/>
            </a:br>
            <a:r>
              <a:rPr lang="cs-CZ" sz="6000" dirty="0"/>
              <a:t>     naslouchají extrémním členům na okraji a přesunou se k nim</a:t>
            </a:r>
          </a:p>
          <a:p>
            <a:endParaRPr lang="cs-CZ" sz="6000" i="1" dirty="0"/>
          </a:p>
          <a:p>
            <a:r>
              <a:rPr lang="cs-CZ" sz="6000" dirty="0"/>
              <a:t>6) Největší polarizace nastává při přiměřené toleranci (0,28) a mírném důrazu na identitu (SPIRO ~ 0,49), </a:t>
            </a:r>
            <a:br>
              <a:rPr lang="cs-CZ" sz="6000" dirty="0"/>
            </a:br>
            <a:r>
              <a:rPr lang="cs-CZ" sz="6000" dirty="0"/>
              <a:t>     mírný důraz vede často k rozdělení na dvě skupiny, přiměřená tolerance zajistí koncentraci uvnitř skupin </a:t>
            </a:r>
            <a:r>
              <a:rPr lang="cs-CZ" sz="6000" i="1" dirty="0"/>
              <a:t> </a:t>
            </a:r>
          </a:p>
          <a:p>
            <a:endParaRPr lang="cs-CZ" sz="6000" i="1" dirty="0"/>
          </a:p>
        </p:txBody>
      </p:sp>
    </p:spTree>
    <p:extLst>
      <p:ext uri="{BB962C8B-B14F-4D97-AF65-F5344CB8AC3E}">
        <p14:creationId xmlns:p14="http://schemas.microsoft.com/office/powerpoint/2010/main" val="1926140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63724"/>
            <a:ext cx="35172651" cy="13662301"/>
          </a:xfrm>
          <a:prstGeom prst="rect">
            <a:avLst/>
          </a:prstGeom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 smtClean="0"/>
              <a:t>Základní </a:t>
            </a:r>
            <a:r>
              <a:rPr lang="cs-CZ" sz="11500" b="1" i="1" dirty="0" smtClean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418623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515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Klasický 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Hegselmann-Krause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Každý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agent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vyjadřuje v každém kole svůj názor na kontinuální škále -1/+1.</a:t>
            </a:r>
            <a:r>
              <a:rPr lang="en-US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Agenti berou v potaz pouze názory, které jsou v určitém pásmu TOLERANCE kolem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jejich názoru – vše uvnitř pásma berou zcela v potaz, vše mimo vůbec nevnímají.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Agenti odhadují konsensus jako průměr vnímaných názorů.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Agenti mění názor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–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posunou se směrem k odhadnutému konsensu o úsek,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který je daný jejich KONFORMITOU (čím vyšší konformita, tím blíže konsensu).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Oba hlavní parametry (TOLERANCE a KONFORMITA) jsou konstantní napříč agenty.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Vše probíhá v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1D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– agenti diskutují jediný problém.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Základní </a:t>
            </a:r>
            <a:r>
              <a:rPr lang="cs-CZ" sz="11500" b="1" i="1" dirty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98664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4080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Vylepšení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Hegselmanna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-Krauseho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Umožňujeme diskutovat více propojených problémů, než jen jeden.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Agenti vyjadřují názor s určitou pravděpodobností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–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všichni nemluví pořád.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Agenty propojuje komunikační síť malého světa – naslouchají jen sousedům.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Agenti rozeznávají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identitní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/světonázorové skupiny dle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Salience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Proximity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Relevant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(SPIRO) –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naslouchají jen členům své skupiny.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TOLERANCE, KONFORMITA a pravděpodobnost vyjádření jsou náhodně distribuované – parametry určují populační průměry.  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Základní </a:t>
            </a:r>
            <a:r>
              <a:rPr lang="cs-CZ" sz="11500" b="1" i="1" dirty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32430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Srovnání verzí</a:t>
            </a:r>
            <a:endParaRPr lang="en-US" sz="4400" i="1" dirty="0"/>
          </a:p>
        </p:txBody>
      </p:sp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5B03CDBF-0E5B-25DF-DD0B-DD8514973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9405372"/>
              </p:ext>
            </p:extLst>
          </p:nvPr>
        </p:nvGraphicFramePr>
        <p:xfrm>
          <a:off x="655176" y="4171387"/>
          <a:ext cx="33862297" cy="159482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087430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21774867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549623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Klasický</a:t>
                      </a:r>
                      <a:r>
                        <a:rPr lang="en-US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Hegselmann-Krause</a:t>
                      </a:r>
                      <a:endParaRPr lang="en-US" sz="66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1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Vylepšený</a:t>
                      </a:r>
                      <a:r>
                        <a:rPr lang="en-US" sz="6600" b="1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6600" b="1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  <a:endParaRPr lang="en-US" sz="6600" b="1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noProof="0" dirty="0" smtClean="0">
                          <a:effectLst/>
                        </a:rPr>
                        <a:t>  </a:t>
                      </a:r>
                      <a:r>
                        <a:rPr lang="cs-CZ" sz="6600" u="none" strike="noStrike" noProof="0" dirty="0" smtClean="0">
                          <a:effectLst/>
                        </a:rPr>
                        <a:t>Konstantní TOLERANCE</a:t>
                      </a:r>
                      <a:endParaRPr lang="cs-CZ" sz="6600" u="none" strike="noStrike" noProof="0" dirty="0" smtClean="0">
                        <a:effectLst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Náhodně distribuovaná TOLERANCE</a:t>
                      </a:r>
                      <a:endParaRPr lang="cs-CZ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Konstantní KONFORMITA</a:t>
                      </a:r>
                      <a:endParaRPr lang="cs-CZ" sz="6600" b="0" i="0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Náhodně distribuovaná KONFORMITA</a:t>
                      </a: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9807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 </a:t>
                      </a:r>
                      <a:r>
                        <a:rPr lang="cs-CZ" sz="6600" b="0" i="0" u="none" strike="noStrike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1D – jeden problém</a:t>
                      </a:r>
                      <a:endParaRPr lang="cs-CZ" sz="6600" b="0" i="0" u="none" strike="noStrike" baseline="0" noProof="0" dirty="0" smtClean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Možnost více dimenzí, více problémů</a:t>
                      </a:r>
                      <a:endParaRPr lang="cs-CZ" sz="6600" b="0" i="0" u="none" strike="noStrike" baseline="0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Rozdíl v názorech je </a:t>
                      </a:r>
                      <a:b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jediné omezení </a:t>
                      </a:r>
                      <a:endParaRPr lang="cs-CZ" sz="6600" b="0" i="0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Euklidovská 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distance 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v názorovém prostoru jen jedno omezení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21247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1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0" i="1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Žádná</a:t>
                      </a:r>
                      <a:r>
                        <a:rPr lang="cs-CZ" sz="6600" b="0" i="1" u="none" strike="noStrike" baseline="0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další omezení</a:t>
                      </a:r>
                      <a:endParaRPr lang="cs-CZ" sz="6600" b="0" i="1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Identit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a, komunikační síť a vyjádření jako další</a:t>
                      </a: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– 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/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agenti vnímají pouze názory od: 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/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(a) 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členů vlastní skupiny, 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/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(b) 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přímých sousedů v komunikační struktuře/síti a 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/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(c) 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těch, kteří v daném kole vyjadřují svůj názor.</a:t>
                      </a:r>
                      <a:endParaRPr lang="cs-CZ" sz="6600" b="0" i="0" u="none" strike="noStrike" baseline="0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030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28035" y="3935413"/>
            <a:ext cx="33516579" cy="1594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Z,ahájení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Názory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tolerance, konformita a pravděpodobnost promluvy jsou náhodně inicializované.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Jedno kolo simulace (simulujeme 1 rok ~ 365 kol):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Agenti zkontrolují omezení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identitní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skupinu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~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stejná/odlišná,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toleranci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~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vzdálenosti v názorovém prostoru v pásmu tolerance,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	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vyjadřování názoru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~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zda druzí ne/mluví,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		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komunikační síť/struktura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~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ne/soused)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 určí si, komu budou naslouchat v tomto kole.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Agenti odhadnou konsensus jako průměrný názor agentů, kterým naslouchají, a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posunou se ke konsensu o úsek daný jejich konformitou.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Agenti upraví komunikační síť/strukturu (převázání vazeb).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Základní </a:t>
            </a:r>
            <a:r>
              <a:rPr lang="cs-CZ" sz="11500" b="1" i="1" dirty="0" smtClean="0"/>
              <a:t>model: </a:t>
            </a:r>
            <a:r>
              <a:rPr lang="cs-CZ" sz="11500" b="1" i="1" dirty="0" smtClean="0"/>
              <a:t>Průběh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180405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Hlavní výsledky:</a:t>
            </a:r>
            <a:endParaRPr lang="en-US" sz="9600" b="1" i="1" dirty="0" smtClean="0"/>
          </a:p>
        </p:txBody>
      </p:sp>
      <p:sp>
        <p:nvSpPr>
          <p:cNvPr id="2" name="TextovéPole 1"/>
          <p:cNvSpPr txBox="1"/>
          <p:nvPr/>
        </p:nvSpPr>
        <p:spPr>
          <a:xfrm>
            <a:off x="796413" y="4955458"/>
            <a:ext cx="33360852" cy="11172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 smtClean="0"/>
              <a:t>Metoda:</a:t>
            </a:r>
            <a:br>
              <a:rPr lang="cs-CZ" sz="6000" dirty="0" smtClean="0"/>
            </a:br>
            <a:r>
              <a:rPr lang="cs-CZ" sz="6000" dirty="0" smtClean="0"/>
              <a:t>		</a:t>
            </a:r>
            <a:r>
              <a:rPr lang="cs-CZ" sz="6000" i="1" dirty="0" err="1" smtClean="0"/>
              <a:t>agentové</a:t>
            </a:r>
            <a:r>
              <a:rPr lang="cs-CZ" sz="6000" i="1" dirty="0" smtClean="0"/>
              <a:t> modelování a simulace veřejné debaty za systematické kontroly parametrů (N &gt; 600.000)</a:t>
            </a:r>
            <a:endParaRPr lang="cs-CZ" sz="6000" dirty="0" smtClean="0"/>
          </a:p>
          <a:p>
            <a:r>
              <a:rPr lang="cs-CZ" sz="6000" i="1" dirty="0" smtClean="0"/>
              <a:t> </a:t>
            </a:r>
          </a:p>
          <a:p>
            <a:r>
              <a:rPr lang="cs-CZ" sz="6000" dirty="0" smtClean="0"/>
              <a:t>Hlavní výsledky:</a:t>
            </a:r>
            <a:endParaRPr lang="cs-CZ" sz="6000" dirty="0"/>
          </a:p>
          <a:p>
            <a:r>
              <a:rPr lang="cs-CZ" sz="6000" dirty="0" smtClean="0"/>
              <a:t>1) </a:t>
            </a:r>
            <a:r>
              <a:rPr lang="cs-CZ" sz="6000" dirty="0" smtClean="0"/>
              <a:t>Klíčová faktory </a:t>
            </a:r>
            <a:r>
              <a:rPr lang="cs-CZ" sz="6000" dirty="0" smtClean="0"/>
              <a:t>– </a:t>
            </a:r>
            <a:r>
              <a:rPr lang="cs-CZ" sz="6000" dirty="0" smtClean="0"/>
              <a:t>světonázor/identita, dimenze/komplexita debaty a otevřenost vůči odlišným názorům:</a:t>
            </a:r>
            <a:r>
              <a:rPr lang="cs-CZ" sz="6000" dirty="0" smtClean="0"/>
              <a:t/>
            </a:r>
            <a:br>
              <a:rPr lang="cs-CZ" sz="6000" dirty="0" smtClean="0"/>
            </a:br>
            <a:r>
              <a:rPr lang="cs-CZ" sz="6000" dirty="0" smtClean="0"/>
              <a:t>		</a:t>
            </a:r>
            <a:r>
              <a:rPr lang="cs-CZ" sz="6000" i="1" dirty="0" smtClean="0"/>
              <a:t>pravděpodobnost vyjádření názoru, konformita a struktura komunikační sítě jsou zanedbatelné</a:t>
            </a:r>
            <a:endParaRPr lang="cs-CZ" sz="6000" i="1" dirty="0" smtClean="0"/>
          </a:p>
          <a:p>
            <a:endParaRPr lang="cs-CZ" sz="6000" i="1" dirty="0"/>
          </a:p>
          <a:p>
            <a:r>
              <a:rPr lang="cs-CZ" sz="6000" dirty="0" smtClean="0"/>
              <a:t>2) </a:t>
            </a:r>
            <a:r>
              <a:rPr lang="cs-CZ" sz="6000" dirty="0" smtClean="0"/>
              <a:t>Nelinearita </a:t>
            </a:r>
            <a:r>
              <a:rPr lang="cs-CZ" sz="6000" dirty="0" smtClean="0"/>
              <a:t>– </a:t>
            </a:r>
            <a:r>
              <a:rPr lang="cs-CZ" sz="6000" dirty="0" smtClean="0"/>
              <a:t>klíčové faktory mění úroveň/pravděpodobnost polarizace v interakci a nelineárně:</a:t>
            </a:r>
            <a:r>
              <a:rPr lang="cs-CZ" sz="6000" dirty="0" smtClean="0"/>
              <a:t/>
            </a:r>
            <a:br>
              <a:rPr lang="cs-CZ" sz="6000" dirty="0" smtClean="0"/>
            </a:br>
            <a:r>
              <a:rPr lang="cs-CZ" sz="6000" i="1" dirty="0" smtClean="0"/>
              <a:t>		</a:t>
            </a:r>
            <a:r>
              <a:rPr lang="cs-CZ" sz="6000" i="1" dirty="0" smtClean="0"/>
              <a:t>průměrná polarizace není pro některé sady parametrů reprezentativní, protože parametry způsobí</a:t>
            </a:r>
            <a:br>
              <a:rPr lang="cs-CZ" sz="6000" i="1" dirty="0" smtClean="0"/>
            </a:br>
            <a:r>
              <a:rPr lang="cs-CZ" sz="6000" i="1" dirty="0" smtClean="0"/>
              <a:t>     bifurkace – polarizace je při nich buď vysoká, nebo nízká, ale nikoli průměrná, </a:t>
            </a:r>
            <a:br>
              <a:rPr lang="cs-CZ" sz="6000" i="1" dirty="0" smtClean="0"/>
            </a:br>
            <a:r>
              <a:rPr lang="cs-CZ" sz="6000" i="1" dirty="0" smtClean="0"/>
              <a:t>     průměr tedy pouze reflektuje podíly simulací s vysokou a nízkou polarizací</a:t>
            </a:r>
            <a:endParaRPr lang="cs-CZ" sz="6000" i="1" dirty="0" smtClean="0"/>
          </a:p>
          <a:p>
            <a:endParaRPr lang="cs-CZ" sz="6000" i="1" dirty="0"/>
          </a:p>
        </p:txBody>
      </p:sp>
    </p:spTree>
    <p:extLst>
      <p:ext uri="{BB962C8B-B14F-4D97-AF65-F5344CB8AC3E}">
        <p14:creationId xmlns:p14="http://schemas.microsoft.com/office/powerpoint/2010/main" val="218542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5482</TotalTime>
  <Words>722</Words>
  <Application>Microsoft Office PowerPoint</Application>
  <PresentationFormat>Vlastní</PresentationFormat>
  <Paragraphs>191</Paragraphs>
  <Slides>26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Helvetica</vt:lpstr>
      <vt:lpstr>Office Theme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ASHWIN RAMASWAMY</dc:creator>
  <cp:lastModifiedBy>user@adlib.cz</cp:lastModifiedBy>
  <cp:revision>181</cp:revision>
  <cp:lastPrinted>2022-05-23T16:54:17Z</cp:lastPrinted>
  <dcterms:created xsi:type="dcterms:W3CDTF">2022-05-20T12:46:55Z</dcterms:created>
  <dcterms:modified xsi:type="dcterms:W3CDTF">2022-10-12T12:53:04Z</dcterms:modified>
</cp:coreProperties>
</file>